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Oswald" charset="1" panose="00000500000000000000"/>
      <p:regular r:id="rId8"/>
    </p:embeddedFont>
    <p:embeddedFont>
      <p:font typeface="Oswald Bold" charset="1" panose="00000800000000000000"/>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Poppins" charset="1" panose="00000500000000000000"/>
      <p:regular r:id="rId14"/>
    </p:embeddedFont>
    <p:embeddedFont>
      <p:font typeface="Poppins Bold" charset="1" panose="00000800000000000000"/>
      <p:regular r:id="rId15"/>
    </p:embeddedFont>
    <p:embeddedFont>
      <p:font typeface="Poppins Italics" charset="1" panose="00000500000000000000"/>
      <p:regular r:id="rId16"/>
    </p:embeddedFont>
    <p:embeddedFont>
      <p:font typeface="Poppins Bold Italics" charset="1" panose="00000800000000000000"/>
      <p:regular r:id="rId17"/>
    </p:embeddedFont>
    <p:embeddedFont>
      <p:font typeface="Poppins Thin" charset="1" panose="00000300000000000000"/>
      <p:regular r:id="rId18"/>
    </p:embeddedFont>
    <p:embeddedFont>
      <p:font typeface="Poppins Thin Italics" charset="1" panose="00000300000000000000"/>
      <p:regular r:id="rId19"/>
    </p:embeddedFont>
    <p:embeddedFont>
      <p:font typeface="Poppins Extra-Light" charset="1" panose="00000300000000000000"/>
      <p:regular r:id="rId20"/>
    </p:embeddedFont>
    <p:embeddedFont>
      <p:font typeface="Poppins Extra-Light Italics" charset="1" panose="00000300000000000000"/>
      <p:regular r:id="rId21"/>
    </p:embeddedFont>
    <p:embeddedFont>
      <p:font typeface="Poppins Light" charset="1" panose="00000400000000000000"/>
      <p:regular r:id="rId22"/>
    </p:embeddedFont>
    <p:embeddedFont>
      <p:font typeface="Poppins Light Italics" charset="1" panose="00000400000000000000"/>
      <p:regular r:id="rId23"/>
    </p:embeddedFont>
    <p:embeddedFont>
      <p:font typeface="Poppins Medium" charset="1" panose="00000600000000000000"/>
      <p:regular r:id="rId24"/>
    </p:embeddedFont>
    <p:embeddedFont>
      <p:font typeface="Poppins Medium Italics" charset="1" panose="00000600000000000000"/>
      <p:regular r:id="rId25"/>
    </p:embeddedFont>
    <p:embeddedFont>
      <p:font typeface="Poppins Semi-Bold" charset="1" panose="00000700000000000000"/>
      <p:regular r:id="rId26"/>
    </p:embeddedFont>
    <p:embeddedFont>
      <p:font typeface="Poppins Semi-Bold Italics" charset="1" panose="00000700000000000000"/>
      <p:regular r:id="rId27"/>
    </p:embeddedFont>
    <p:embeddedFont>
      <p:font typeface="Poppins Ultra-Bold" charset="1" panose="00000900000000000000"/>
      <p:regular r:id="rId28"/>
    </p:embeddedFont>
    <p:embeddedFont>
      <p:font typeface="Poppins Ultra-Bold Italics" charset="1" panose="00000900000000000000"/>
      <p:regular r:id="rId29"/>
    </p:embeddedFont>
    <p:embeddedFont>
      <p:font typeface="Poppins Heavy" charset="1" panose="00000A00000000000000"/>
      <p:regular r:id="rId30"/>
    </p:embeddedFont>
    <p:embeddedFont>
      <p:font typeface="Poppins Heavy Italics" charset="1" panose="00000A00000000000000"/>
      <p:regular r:id="rId31"/>
    </p:embeddedFont>
    <p:embeddedFont>
      <p:font typeface="Open Sauce" charset="1" panose="00000500000000000000"/>
      <p:regular r:id="rId32"/>
    </p:embeddedFont>
    <p:embeddedFont>
      <p:font typeface="Open Sauce Bold" charset="1" panose="00000800000000000000"/>
      <p:regular r:id="rId33"/>
    </p:embeddedFont>
    <p:embeddedFont>
      <p:font typeface="Open Sauce Italics" charset="1" panose="00000500000000000000"/>
      <p:regular r:id="rId34"/>
    </p:embeddedFont>
    <p:embeddedFont>
      <p:font typeface="Open Sauce Bold Italics" charset="1" panose="00000800000000000000"/>
      <p:regular r:id="rId35"/>
    </p:embeddedFont>
    <p:embeddedFont>
      <p:font typeface="Open Sauce Light" charset="1" panose="00000400000000000000"/>
      <p:regular r:id="rId36"/>
    </p:embeddedFont>
    <p:embeddedFont>
      <p:font typeface="Open Sauce Light Italics" charset="1" panose="00000400000000000000"/>
      <p:regular r:id="rId37"/>
    </p:embeddedFont>
    <p:embeddedFont>
      <p:font typeface="Open Sauce Medium" charset="1" panose="00000600000000000000"/>
      <p:regular r:id="rId38"/>
    </p:embeddedFont>
    <p:embeddedFont>
      <p:font typeface="Open Sauce Medium Italics" charset="1" panose="00000600000000000000"/>
      <p:regular r:id="rId39"/>
    </p:embeddedFont>
    <p:embeddedFont>
      <p:font typeface="Open Sauce Semi-Bold" charset="1" panose="00000700000000000000"/>
      <p:regular r:id="rId40"/>
    </p:embeddedFont>
    <p:embeddedFont>
      <p:font typeface="Open Sauce Semi-Bold Italics" charset="1" panose="00000700000000000000"/>
      <p:regular r:id="rId41"/>
    </p:embeddedFont>
    <p:embeddedFont>
      <p:font typeface="Open Sauce Heavy" charset="1" panose="00000A00000000000000"/>
      <p:regular r:id="rId42"/>
    </p:embeddedFont>
    <p:embeddedFont>
      <p:font typeface="Open Sauce Heavy Italics" charset="1" panose="00000A00000000000000"/>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grpSp>
        <p:nvGrpSpPr>
          <p:cNvPr name="Group 2" id="2"/>
          <p:cNvGrpSpPr/>
          <p:nvPr/>
        </p:nvGrpSpPr>
        <p:grpSpPr>
          <a:xfrm rot="0">
            <a:off x="0" y="9998267"/>
            <a:ext cx="9144000" cy="288733"/>
            <a:chOff x="0" y="0"/>
            <a:chExt cx="2408296" cy="76045"/>
          </a:xfrm>
        </p:grpSpPr>
        <p:sp>
          <p:nvSpPr>
            <p:cNvPr name="Freeform 3" id="3"/>
            <p:cNvSpPr/>
            <p:nvPr/>
          </p:nvSpPr>
          <p:spPr>
            <a:xfrm flipH="false" flipV="false" rot="0">
              <a:off x="0" y="0"/>
              <a:ext cx="2408296" cy="76045"/>
            </a:xfrm>
            <a:custGeom>
              <a:avLst/>
              <a:gdLst/>
              <a:ahLst/>
              <a:cxnLst/>
              <a:rect r="r" b="b" t="t" l="l"/>
              <a:pathLst>
                <a:path h="76045" w="2408296">
                  <a:moveTo>
                    <a:pt x="0" y="0"/>
                  </a:moveTo>
                  <a:lnTo>
                    <a:pt x="2408296" y="0"/>
                  </a:lnTo>
                  <a:lnTo>
                    <a:pt x="2408296" y="76045"/>
                  </a:lnTo>
                  <a:lnTo>
                    <a:pt x="0" y="76045"/>
                  </a:lnTo>
                  <a:close/>
                </a:path>
              </a:pathLst>
            </a:custGeom>
            <a:solidFill>
              <a:srgbClr val="3DCAB1"/>
            </a:solidFill>
          </p:spPr>
        </p:sp>
        <p:sp>
          <p:nvSpPr>
            <p:cNvPr name="TextBox 4" id="4"/>
            <p:cNvSpPr txBox="true"/>
            <p:nvPr/>
          </p:nvSpPr>
          <p:spPr>
            <a:xfrm>
              <a:off x="0" y="-38100"/>
              <a:ext cx="2408296"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258071" y="-4629150"/>
            <a:ext cx="9022634" cy="9258300"/>
          </a:xfrm>
          <a:custGeom>
            <a:avLst/>
            <a:gdLst/>
            <a:ahLst/>
            <a:cxnLst/>
            <a:rect r="r" b="b" t="t" l="l"/>
            <a:pathLst>
              <a:path h="9258300" w="9022634">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4388747" y="3354651"/>
            <a:ext cx="9815307" cy="4208864"/>
            <a:chOff x="0" y="0"/>
            <a:chExt cx="1895495" cy="812800"/>
          </a:xfrm>
        </p:grpSpPr>
        <p:sp>
          <p:nvSpPr>
            <p:cNvPr name="Freeform 7" id="7"/>
            <p:cNvSpPr/>
            <p:nvPr/>
          </p:nvSpPr>
          <p:spPr>
            <a:xfrm flipH="false" flipV="false" rot="0">
              <a:off x="0" y="0"/>
              <a:ext cx="1895495" cy="812800"/>
            </a:xfrm>
            <a:custGeom>
              <a:avLst/>
              <a:gdLst/>
              <a:ahLst/>
              <a:cxnLst/>
              <a:rect r="r" b="b" t="t" l="l"/>
              <a:pathLst>
                <a:path h="812800" w="1895495">
                  <a:moveTo>
                    <a:pt x="0" y="0"/>
                  </a:moveTo>
                  <a:lnTo>
                    <a:pt x="1895495" y="0"/>
                  </a:lnTo>
                  <a:lnTo>
                    <a:pt x="1895495" y="812800"/>
                  </a:lnTo>
                  <a:lnTo>
                    <a:pt x="0" y="812800"/>
                  </a:lnTo>
                  <a:close/>
                </a:path>
              </a:pathLst>
            </a:custGeom>
            <a:solidFill>
              <a:srgbClr val="000000">
                <a:alpha val="0"/>
              </a:srgbClr>
            </a:solidFill>
            <a:ln w="38100" cap="sq">
              <a:solidFill>
                <a:srgbClr val="3DCAB1"/>
              </a:solidFill>
              <a:prstDash val="solid"/>
              <a:miter/>
            </a:ln>
          </p:spPr>
        </p:sp>
        <p:sp>
          <p:nvSpPr>
            <p:cNvPr name="TextBox 8" id="8"/>
            <p:cNvSpPr txBox="true"/>
            <p:nvPr/>
          </p:nvSpPr>
          <p:spPr>
            <a:xfrm>
              <a:off x="0" y="-19050"/>
              <a:ext cx="1895495" cy="831850"/>
            </a:xfrm>
            <a:prstGeom prst="rect">
              <a:avLst/>
            </a:prstGeom>
          </p:spPr>
          <p:txBody>
            <a:bodyPr anchor="ctr" rtlCol="false" tIns="50800" lIns="50800" bIns="50800" rIns="50800"/>
            <a:lstStyle/>
            <a:p>
              <a:pPr algn="ctr">
                <a:lnSpc>
                  <a:spcPts val="2859"/>
                </a:lnSpc>
              </a:pPr>
            </a:p>
          </p:txBody>
        </p:sp>
      </p:grpSp>
      <p:sp>
        <p:nvSpPr>
          <p:cNvPr name="TextBox 9" id="9"/>
          <p:cNvSpPr txBox="true"/>
          <p:nvPr/>
        </p:nvSpPr>
        <p:spPr>
          <a:xfrm rot="0">
            <a:off x="4388747" y="4663111"/>
            <a:ext cx="9815307" cy="2375000"/>
          </a:xfrm>
          <a:prstGeom prst="rect">
            <a:avLst/>
          </a:prstGeom>
        </p:spPr>
        <p:txBody>
          <a:bodyPr anchor="t" rtlCol="false" tIns="0" lIns="0" bIns="0" rIns="0">
            <a:spAutoFit/>
          </a:bodyPr>
          <a:lstStyle/>
          <a:p>
            <a:pPr algn="ctr">
              <a:lnSpc>
                <a:spcPts val="9577"/>
              </a:lnSpc>
            </a:pPr>
            <a:r>
              <a:rPr lang="en-US" sz="6940" spc="680">
                <a:solidFill>
                  <a:srgbClr val="E8E8E8"/>
                </a:solidFill>
                <a:latin typeface="Oswald Bold"/>
              </a:rPr>
              <a:t>JARINGAN SARAF TIRUAN</a:t>
            </a:r>
          </a:p>
        </p:txBody>
      </p:sp>
      <p:sp>
        <p:nvSpPr>
          <p:cNvPr name="TextBox 10" id="10"/>
          <p:cNvSpPr txBox="true"/>
          <p:nvPr/>
        </p:nvSpPr>
        <p:spPr>
          <a:xfrm rot="0">
            <a:off x="4388747" y="3590509"/>
            <a:ext cx="9815307" cy="1186902"/>
          </a:xfrm>
          <a:prstGeom prst="rect">
            <a:avLst/>
          </a:prstGeom>
        </p:spPr>
        <p:txBody>
          <a:bodyPr anchor="t" rtlCol="false" tIns="0" lIns="0" bIns="0" rIns="0">
            <a:spAutoFit/>
          </a:bodyPr>
          <a:lstStyle/>
          <a:p>
            <a:pPr algn="ctr">
              <a:lnSpc>
                <a:spcPts val="9748"/>
              </a:lnSpc>
            </a:pPr>
            <a:r>
              <a:rPr lang="en-US" sz="7063" spc="692">
                <a:solidFill>
                  <a:srgbClr val="E8E8E8"/>
                </a:solidFill>
                <a:latin typeface="Oswald Bold"/>
              </a:rPr>
              <a:t>IMPLEMENTASI</a:t>
            </a:r>
          </a:p>
        </p:txBody>
      </p:sp>
      <p:sp>
        <p:nvSpPr>
          <p:cNvPr name="TextBox 11" id="11"/>
          <p:cNvSpPr txBox="true"/>
          <p:nvPr/>
        </p:nvSpPr>
        <p:spPr>
          <a:xfrm rot="0">
            <a:off x="2871996" y="7634978"/>
            <a:ext cx="12848809" cy="896299"/>
          </a:xfrm>
          <a:prstGeom prst="rect">
            <a:avLst/>
          </a:prstGeom>
        </p:spPr>
        <p:txBody>
          <a:bodyPr anchor="t" rtlCol="false" tIns="0" lIns="0" bIns="0" rIns="0">
            <a:spAutoFit/>
          </a:bodyPr>
          <a:lstStyle/>
          <a:p>
            <a:pPr algn="ctr">
              <a:lnSpc>
                <a:spcPts val="3661"/>
              </a:lnSpc>
            </a:pPr>
            <a:r>
              <a:rPr lang="en-US" sz="2653" spc="140">
                <a:solidFill>
                  <a:srgbClr val="E8E8E8"/>
                </a:solidFill>
                <a:latin typeface="Montserrat Classic Bold"/>
              </a:rPr>
              <a:t>MARLINA</a:t>
            </a:r>
          </a:p>
          <a:p>
            <a:pPr algn="ctr">
              <a:lnSpc>
                <a:spcPts val="3661"/>
              </a:lnSpc>
            </a:pPr>
            <a:r>
              <a:rPr lang="en-US" sz="2653" spc="140">
                <a:solidFill>
                  <a:srgbClr val="E8E8E8"/>
                </a:solidFill>
                <a:latin typeface="Montserrat Classic Bold"/>
              </a:rPr>
              <a:t>2108107010009</a:t>
            </a:r>
          </a:p>
        </p:txBody>
      </p:sp>
      <p:sp>
        <p:nvSpPr>
          <p:cNvPr name="TextBox 12" id="12"/>
          <p:cNvSpPr txBox="true"/>
          <p:nvPr/>
        </p:nvSpPr>
        <p:spPr>
          <a:xfrm rot="0">
            <a:off x="2871996" y="2595188"/>
            <a:ext cx="12848809" cy="441638"/>
          </a:xfrm>
          <a:prstGeom prst="rect">
            <a:avLst/>
          </a:prstGeom>
        </p:spPr>
        <p:txBody>
          <a:bodyPr anchor="t" rtlCol="false" tIns="0" lIns="0" bIns="0" rIns="0">
            <a:spAutoFit/>
          </a:bodyPr>
          <a:lstStyle/>
          <a:p>
            <a:pPr algn="ctr">
              <a:lnSpc>
                <a:spcPts val="3661"/>
              </a:lnSpc>
            </a:pPr>
            <a:r>
              <a:rPr lang="en-US" sz="2653" spc="140">
                <a:solidFill>
                  <a:srgbClr val="E8E8E8"/>
                </a:solidFill>
                <a:latin typeface="Montserrat Classic Bold"/>
              </a:rPr>
              <a:t>TUGAS 2 INF311-KECERDASAN ARTIFISIAL</a:t>
            </a:r>
          </a:p>
        </p:txBody>
      </p:sp>
      <p:sp>
        <p:nvSpPr>
          <p:cNvPr name="Freeform 13" id="13"/>
          <p:cNvSpPr/>
          <p:nvPr/>
        </p:nvSpPr>
        <p:spPr>
          <a:xfrm flipH="false" flipV="false" rot="7659121">
            <a:off x="15091031" y="5585714"/>
            <a:ext cx="7629294" cy="7828566"/>
          </a:xfrm>
          <a:custGeom>
            <a:avLst/>
            <a:gdLst/>
            <a:ahLst/>
            <a:cxnLst/>
            <a:rect r="r" b="b" t="t" l="l"/>
            <a:pathLst>
              <a:path h="7828566" w="7629294">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4544475"/>
            <a:chOff x="0" y="0"/>
            <a:chExt cx="4816593" cy="1196899"/>
          </a:xfrm>
        </p:grpSpPr>
        <p:sp>
          <p:nvSpPr>
            <p:cNvPr name="Freeform 3" id="3"/>
            <p:cNvSpPr/>
            <p:nvPr/>
          </p:nvSpPr>
          <p:spPr>
            <a:xfrm flipH="false" flipV="false" rot="0">
              <a:off x="0" y="0"/>
              <a:ext cx="4816592" cy="1196899"/>
            </a:xfrm>
            <a:custGeom>
              <a:avLst/>
              <a:gdLst/>
              <a:ahLst/>
              <a:cxnLst/>
              <a:rect r="r" b="b" t="t" l="l"/>
              <a:pathLst>
                <a:path h="1196899" w="4816592">
                  <a:moveTo>
                    <a:pt x="0" y="0"/>
                  </a:moveTo>
                  <a:lnTo>
                    <a:pt x="4816592" y="0"/>
                  </a:lnTo>
                  <a:lnTo>
                    <a:pt x="4816592" y="1196899"/>
                  </a:lnTo>
                  <a:lnTo>
                    <a:pt x="0" y="1196899"/>
                  </a:lnTo>
                  <a:close/>
                </a:path>
              </a:pathLst>
            </a:custGeom>
            <a:solidFill>
              <a:srgbClr val="071C42"/>
            </a:solidFill>
          </p:spPr>
        </p:sp>
        <p:sp>
          <p:nvSpPr>
            <p:cNvPr name="TextBox 4" id="4"/>
            <p:cNvSpPr txBox="true"/>
            <p:nvPr/>
          </p:nvSpPr>
          <p:spPr>
            <a:xfrm>
              <a:off x="0" y="-38100"/>
              <a:ext cx="4816593" cy="1234999"/>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546686" y="4823032"/>
            <a:ext cx="11194628" cy="1263015"/>
          </a:xfrm>
          <a:prstGeom prst="rect">
            <a:avLst/>
          </a:prstGeom>
        </p:spPr>
        <p:txBody>
          <a:bodyPr anchor="t" rtlCol="false" tIns="0" lIns="0" bIns="0" rIns="0">
            <a:spAutoFit/>
          </a:bodyPr>
          <a:lstStyle/>
          <a:p>
            <a:pPr>
              <a:lnSpc>
                <a:spcPts val="3360"/>
              </a:lnSpc>
            </a:pPr>
            <a:r>
              <a:rPr lang="en-US" sz="2400">
                <a:solidFill>
                  <a:srgbClr val="101010"/>
                </a:solidFill>
                <a:latin typeface="Poppins"/>
              </a:rPr>
              <a:t>Kasus Klasifikasi Gambar Menggunakan Dataset Vehicle_Classifiacation</a:t>
            </a:r>
          </a:p>
          <a:p>
            <a:pPr>
              <a:lnSpc>
                <a:spcPts val="3360"/>
              </a:lnSpc>
            </a:pPr>
          </a:p>
          <a:p>
            <a:pPr algn="ctr">
              <a:lnSpc>
                <a:spcPts val="3360"/>
              </a:lnSpc>
            </a:pPr>
            <a:r>
              <a:rPr lang="en-US" sz="2400">
                <a:solidFill>
                  <a:srgbClr val="38B6FF"/>
                </a:solidFill>
                <a:latin typeface="Poppins"/>
              </a:rPr>
              <a:t>https://www.kaggle.com/datasets/kkhandekar/image-dataset</a:t>
            </a:r>
          </a:p>
        </p:txBody>
      </p:sp>
      <p:sp>
        <p:nvSpPr>
          <p:cNvPr name="TextBox 6" id="6"/>
          <p:cNvSpPr txBox="true"/>
          <p:nvPr/>
        </p:nvSpPr>
        <p:spPr>
          <a:xfrm rot="0">
            <a:off x="1544727" y="5916930"/>
            <a:ext cx="7083247" cy="3760470"/>
          </a:xfrm>
          <a:prstGeom prst="rect">
            <a:avLst/>
          </a:prstGeom>
        </p:spPr>
        <p:txBody>
          <a:bodyPr anchor="t" rtlCol="false" tIns="0" lIns="0" bIns="0" rIns="0">
            <a:spAutoFit/>
          </a:bodyPr>
          <a:lstStyle/>
          <a:p>
            <a:pPr>
              <a:lnSpc>
                <a:spcPts val="3359"/>
              </a:lnSpc>
            </a:pPr>
          </a:p>
          <a:p>
            <a:pPr>
              <a:lnSpc>
                <a:spcPts val="3359"/>
              </a:lnSpc>
            </a:pPr>
            <a:r>
              <a:rPr lang="en-US" sz="2099" spc="205">
                <a:solidFill>
                  <a:srgbClr val="545454"/>
                </a:solidFill>
                <a:latin typeface="Poppins"/>
              </a:rPr>
              <a:t>Dataset Vehicle_Classification adalah dataset yang digunakan untuk mengembangkan model Convolutional Neural Network (CNN) menggunakan TensorFlow. Dataset ini berfokus pada klasifikasi gambar mobil, pesawat, dan motor dengan akurasi mencapai &gt;94%.</a:t>
            </a:r>
          </a:p>
          <a:p>
            <a:pPr>
              <a:lnSpc>
                <a:spcPts val="3359"/>
              </a:lnSpc>
            </a:pPr>
          </a:p>
        </p:txBody>
      </p:sp>
      <p:sp>
        <p:nvSpPr>
          <p:cNvPr name="TextBox 7" id="7"/>
          <p:cNvSpPr txBox="true"/>
          <p:nvPr/>
        </p:nvSpPr>
        <p:spPr>
          <a:xfrm rot="0">
            <a:off x="1544727" y="2546276"/>
            <a:ext cx="9931796"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JENIS KASUS &amp; DATASET </a:t>
            </a:r>
          </a:p>
        </p:txBody>
      </p:sp>
      <p:sp>
        <p:nvSpPr>
          <p:cNvPr name="Freeform 8" id="8"/>
          <p:cNvSpPr/>
          <p:nvPr/>
        </p:nvSpPr>
        <p:spPr>
          <a:xfrm flipH="false" flipV="false" rot="0">
            <a:off x="13786888" y="629992"/>
            <a:ext cx="6267753" cy="5093974"/>
          </a:xfrm>
          <a:custGeom>
            <a:avLst/>
            <a:gdLst/>
            <a:ahLst/>
            <a:cxnLst/>
            <a:rect r="r" b="b" t="t" l="l"/>
            <a:pathLst>
              <a:path h="5093974" w="6267753">
                <a:moveTo>
                  <a:pt x="0" y="0"/>
                </a:moveTo>
                <a:lnTo>
                  <a:pt x="6267752" y="0"/>
                </a:lnTo>
                <a:lnTo>
                  <a:pt x="6267752"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0" y="4255742"/>
            <a:ext cx="6212838" cy="288733"/>
            <a:chOff x="0" y="0"/>
            <a:chExt cx="1636303" cy="76045"/>
          </a:xfrm>
        </p:grpSpPr>
        <p:sp>
          <p:nvSpPr>
            <p:cNvPr name="Freeform 10" id="10"/>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11" id="11"/>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611956" y="6336030"/>
            <a:ext cx="7083247" cy="2922270"/>
          </a:xfrm>
          <a:prstGeom prst="rect">
            <a:avLst/>
          </a:prstGeom>
        </p:spPr>
        <p:txBody>
          <a:bodyPr anchor="t" rtlCol="false" tIns="0" lIns="0" bIns="0" rIns="0">
            <a:spAutoFit/>
          </a:bodyPr>
          <a:lstStyle/>
          <a:p>
            <a:pPr>
              <a:lnSpc>
                <a:spcPts val="3359"/>
              </a:lnSpc>
            </a:pPr>
            <a:r>
              <a:rPr lang="en-US" sz="2099">
                <a:solidFill>
                  <a:srgbClr val="545454"/>
                </a:solidFill>
                <a:latin typeface="Poppins"/>
              </a:rPr>
              <a:t>Dataset ini terdiri dari gambar-gambar yang sudah dikategorikan ke dalam tiga kelas utama: mobil (car), pesawat (airplane), dan motor (motorcycle). Setiap kelas memiliki sejumlah gambar yang direpresentasikan dalam format yang dapat digunakan untuk melatih sebuah model machine learning, khususnya model CNN.</a:t>
            </a:r>
          </a:p>
        </p:txBody>
      </p:sp>
      <p:sp>
        <p:nvSpPr>
          <p:cNvPr name="AutoShape 13" id="13"/>
          <p:cNvSpPr/>
          <p:nvPr/>
        </p:nvSpPr>
        <p:spPr>
          <a:xfrm rot="0">
            <a:off x="1028700" y="601417"/>
            <a:ext cx="16230600" cy="0"/>
          </a:xfrm>
          <a:prstGeom prst="line">
            <a:avLst/>
          </a:prstGeom>
          <a:ln cap="flat" w="19050">
            <a:solidFill>
              <a:srgbClr val="D9D9D9"/>
            </a:solidFill>
            <a:prstDash val="solid"/>
            <a:headEnd type="none" len="sm" w="sm"/>
            <a:tailEnd type="none" len="sm" w="sm"/>
          </a:ln>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974906" y="1974906"/>
            <a:ext cx="4238545" cy="288733"/>
            <a:chOff x="0" y="0"/>
            <a:chExt cx="1116325" cy="76045"/>
          </a:xfrm>
        </p:grpSpPr>
        <p:sp>
          <p:nvSpPr>
            <p:cNvPr name="Freeform 5" id="5"/>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6" id="6"/>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846004" y="2125143"/>
            <a:ext cx="9601249" cy="6036713"/>
          </a:xfrm>
          <a:custGeom>
            <a:avLst/>
            <a:gdLst/>
            <a:ahLst/>
            <a:cxnLst/>
            <a:rect r="r" b="b" t="t" l="l"/>
            <a:pathLst>
              <a:path h="6036713" w="9601249">
                <a:moveTo>
                  <a:pt x="0" y="0"/>
                </a:moveTo>
                <a:lnTo>
                  <a:pt x="9601249" y="0"/>
                </a:lnTo>
                <a:lnTo>
                  <a:pt x="9601249" y="6036714"/>
                </a:lnTo>
                <a:lnTo>
                  <a:pt x="0" y="6036714"/>
                </a:lnTo>
                <a:lnTo>
                  <a:pt x="0" y="0"/>
                </a:lnTo>
                <a:close/>
              </a:path>
            </a:pathLst>
          </a:custGeom>
          <a:blipFill>
            <a:blip r:embed="rId4"/>
            <a:stretch>
              <a:fillRect l="0" t="0" r="0" b="0"/>
            </a:stretch>
          </a:blipFill>
        </p:spPr>
      </p:sp>
      <p:sp>
        <p:nvSpPr>
          <p:cNvPr name="TextBox 8" id="8"/>
          <p:cNvSpPr txBox="true"/>
          <p:nvPr/>
        </p:nvSpPr>
        <p:spPr>
          <a:xfrm rot="0">
            <a:off x="1184297" y="1644131"/>
            <a:ext cx="5766143"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IMPORT MODUL</a:t>
            </a:r>
          </a:p>
        </p:txBody>
      </p:sp>
      <p:sp>
        <p:nvSpPr>
          <p:cNvPr name="TextBox 9" id="9"/>
          <p:cNvSpPr txBox="true"/>
          <p:nvPr/>
        </p:nvSpPr>
        <p:spPr>
          <a:xfrm rot="0">
            <a:off x="812384" y="3763010"/>
            <a:ext cx="6817304" cy="5495290"/>
          </a:xfrm>
          <a:prstGeom prst="rect">
            <a:avLst/>
          </a:prstGeom>
        </p:spPr>
        <p:txBody>
          <a:bodyPr anchor="t" rtlCol="false" tIns="0" lIns="0" bIns="0" rIns="0">
            <a:spAutoFit/>
          </a:bodyPr>
          <a:lstStyle/>
          <a:p>
            <a:pPr>
              <a:lnSpc>
                <a:spcPts val="2720"/>
              </a:lnSpc>
            </a:pPr>
            <a:r>
              <a:rPr lang="en-US" sz="1700">
                <a:solidFill>
                  <a:srgbClr val="D9D9D9"/>
                </a:solidFill>
                <a:latin typeface="Poppins"/>
              </a:rPr>
              <a:t>Code ini merupakan implementasi Convolutional Neural Network (CNN) menggunakan TensorFlow dan Keras untuk klasifikasi gambar. Dalam code ini, data gambar diaugmentasi menggunakan ImageDataGenerator, dan model CNN dibangun dengan dua blok Convolutional Layers, MaxPooling Layers, Flatten Layer, dua Fully Connected Layers, dan Output Layer untuk 8 kelas. </a:t>
            </a:r>
          </a:p>
          <a:p>
            <a:pPr>
              <a:lnSpc>
                <a:spcPts val="2720"/>
              </a:lnSpc>
            </a:pPr>
          </a:p>
          <a:p>
            <a:pPr>
              <a:lnSpc>
                <a:spcPts val="2720"/>
              </a:lnSpc>
            </a:pPr>
            <a:r>
              <a:rPr lang="en-US" sz="1700">
                <a:solidFill>
                  <a:srgbClr val="D9D9D9"/>
                </a:solidFill>
                <a:latin typeface="Poppins"/>
              </a:rPr>
              <a:t>Model dikompilasi dengan optimizer Adam, loss function sparse_categorical_crossentropy, dan metrik akurasi. TensorBoard digunakan untuk mencatat log pelatihan, dan model dievaluasi dengan data validasi. Selanjutnya, model disimpan dalam file 'model_vehicle.h5', dan akurasi pelatihan dan validasi divisualisasikan menggunakan Matplotlib. Code ini ditujukan untuk tugas klasifikasi gambar dengan potensi terdapat 8 kelas berbeda dalam dataset.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694360" y="0"/>
            <a:ext cx="8593640" cy="10287000"/>
            <a:chOff x="0" y="0"/>
            <a:chExt cx="2037011" cy="2438400"/>
          </a:xfrm>
        </p:grpSpPr>
        <p:sp>
          <p:nvSpPr>
            <p:cNvPr name="Freeform 3" id="3"/>
            <p:cNvSpPr/>
            <p:nvPr/>
          </p:nvSpPr>
          <p:spPr>
            <a:xfrm flipH="false" flipV="false" rot="0">
              <a:off x="0" y="0"/>
              <a:ext cx="2037011" cy="2438400"/>
            </a:xfrm>
            <a:custGeom>
              <a:avLst/>
              <a:gdLst/>
              <a:ahLst/>
              <a:cxnLst/>
              <a:rect r="r" b="b" t="t" l="l"/>
              <a:pathLst>
                <a:path h="2438400" w="2037011">
                  <a:moveTo>
                    <a:pt x="0" y="0"/>
                  </a:moveTo>
                  <a:lnTo>
                    <a:pt x="2037011" y="0"/>
                  </a:lnTo>
                  <a:lnTo>
                    <a:pt x="2037011" y="2438400"/>
                  </a:lnTo>
                  <a:lnTo>
                    <a:pt x="0" y="2438400"/>
                  </a:lnTo>
                  <a:close/>
                </a:path>
              </a:pathLst>
            </a:custGeom>
            <a:solidFill>
              <a:srgbClr val="071C42"/>
            </a:solidFill>
          </p:spPr>
        </p:sp>
        <p:sp>
          <p:nvSpPr>
            <p:cNvPr name="TextBox 4" id="4"/>
            <p:cNvSpPr txBox="true"/>
            <p:nvPr/>
          </p:nvSpPr>
          <p:spPr>
            <a:xfrm>
              <a:off x="0" y="-38100"/>
              <a:ext cx="2037011" cy="2476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0259701" y="2765980"/>
            <a:ext cx="7462958" cy="6509385"/>
          </a:xfrm>
          <a:prstGeom prst="rect">
            <a:avLst/>
          </a:prstGeom>
        </p:spPr>
        <p:txBody>
          <a:bodyPr anchor="t" rtlCol="false" tIns="0" lIns="0" bIns="0" rIns="0">
            <a:spAutoFit/>
          </a:bodyPr>
          <a:lstStyle/>
          <a:p>
            <a:pPr>
              <a:lnSpc>
                <a:spcPts val="2880"/>
              </a:lnSpc>
            </a:pPr>
            <a:r>
              <a:rPr lang="en-US" sz="1800">
                <a:solidFill>
                  <a:srgbClr val="EEF2F5"/>
                </a:solidFill>
                <a:latin typeface="Poppins"/>
              </a:rPr>
              <a:t>Code ini bertujuan untuk mempersiapkan dan memuat data latih dan validasi dari direktori yang berisi gambar-gambar untuk tugas klasifikasi biner. </a:t>
            </a:r>
          </a:p>
          <a:p>
            <a:pPr>
              <a:lnSpc>
                <a:spcPts val="2880"/>
              </a:lnSpc>
            </a:pPr>
          </a:p>
          <a:p>
            <a:pPr>
              <a:lnSpc>
                <a:spcPts val="2880"/>
              </a:lnSpc>
            </a:pPr>
            <a:r>
              <a:rPr lang="en-US" sz="1800">
                <a:solidFill>
                  <a:srgbClr val="EEF2F5"/>
                </a:solidFill>
                <a:latin typeface="Poppins"/>
              </a:rPr>
              <a:t>Data latih akan diubah menggunakan augmentasi data dengan ImageDataGenerator, yang mencakup normalisasi nilai piksel ke rentang 0 hingga 1, rotasi sebesar 20 derajat, flipping horizontal, shear sebesar 0.2, dan pengisian mode terdekat. Selain itu, 40% dari data latih akan disisihkan sebagai data validasi. Gambar-gambar tersebut akan diubah ukurannya menjadi 150x150 piksel dan dibagi menjadi batch sebesar 35 untuk proses pelatihan. </a:t>
            </a:r>
          </a:p>
          <a:p>
            <a:pPr>
              <a:lnSpc>
                <a:spcPts val="2880"/>
              </a:lnSpc>
            </a:pPr>
          </a:p>
          <a:p>
            <a:pPr>
              <a:lnSpc>
                <a:spcPts val="2880"/>
              </a:lnSpc>
            </a:pPr>
            <a:r>
              <a:rPr lang="en-US" sz="1800">
                <a:solidFill>
                  <a:srgbClr val="EEF2F5"/>
                </a:solidFill>
                <a:latin typeface="Poppins"/>
              </a:rPr>
              <a:t>Proses yang serupa juga dilakukan untuk data validasi tanpa melakukan augmentasi. Dengan persiapan ini, model yang akan dilatih dapat memanfaatkan data yang sudah siap untuk mencapai kinerja yang lebih baik dalam mengklasifikasikan gambar-gambar tersebut ke dalam dua kelas yang ditentukan oleh `class_mode='binary'`.</a:t>
            </a:r>
          </a:p>
        </p:txBody>
      </p:sp>
      <p:sp>
        <p:nvSpPr>
          <p:cNvPr name="AutoShape 6" id="6"/>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7" id="7"/>
          <p:cNvGrpSpPr/>
          <p:nvPr/>
        </p:nvGrpSpPr>
        <p:grpSpPr>
          <a:xfrm rot="-5400000">
            <a:off x="16024361" y="1974906"/>
            <a:ext cx="4238545" cy="288733"/>
            <a:chOff x="0" y="0"/>
            <a:chExt cx="1116325" cy="76045"/>
          </a:xfrm>
        </p:grpSpPr>
        <p:sp>
          <p:nvSpPr>
            <p:cNvPr name="Freeform 8" id="8"/>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9" id="9"/>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true" rot="0">
            <a:off x="11305676" y="5268621"/>
            <a:ext cx="9005307" cy="6565688"/>
          </a:xfrm>
          <a:custGeom>
            <a:avLst/>
            <a:gdLst/>
            <a:ahLst/>
            <a:cxnLst/>
            <a:rect r="r" b="b" t="t" l="l"/>
            <a:pathLst>
              <a:path h="6565688" w="9005307">
                <a:moveTo>
                  <a:pt x="0" y="6565688"/>
                </a:moveTo>
                <a:lnTo>
                  <a:pt x="9005307" y="6565688"/>
                </a:lnTo>
                <a:lnTo>
                  <a:pt x="9005307" y="0"/>
                </a:lnTo>
                <a:lnTo>
                  <a:pt x="0" y="0"/>
                </a:lnTo>
                <a:lnTo>
                  <a:pt x="0" y="6565688"/>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false" flipV="false" rot="0">
            <a:off x="1028700" y="1028700"/>
            <a:ext cx="7654818" cy="8594006"/>
          </a:xfrm>
          <a:custGeom>
            <a:avLst/>
            <a:gdLst/>
            <a:ahLst/>
            <a:cxnLst/>
            <a:rect r="r" b="b" t="t" l="l"/>
            <a:pathLst>
              <a:path h="8594006" w="7654818">
                <a:moveTo>
                  <a:pt x="0" y="0"/>
                </a:moveTo>
                <a:lnTo>
                  <a:pt x="7654818" y="0"/>
                </a:lnTo>
                <a:lnTo>
                  <a:pt x="7654818" y="8594006"/>
                </a:lnTo>
                <a:lnTo>
                  <a:pt x="0" y="8594006"/>
                </a:lnTo>
                <a:lnTo>
                  <a:pt x="0" y="0"/>
                </a:lnTo>
                <a:close/>
              </a:path>
            </a:pathLst>
          </a:custGeom>
          <a:blipFill>
            <a:blip r:embed="rId4"/>
            <a:stretch>
              <a:fillRect l="-4789" t="-5789" r="-5131" b="-4633"/>
            </a:stretch>
          </a:blipFill>
        </p:spPr>
      </p:sp>
      <p:sp>
        <p:nvSpPr>
          <p:cNvPr name="TextBox 12" id="12"/>
          <p:cNvSpPr txBox="true"/>
          <p:nvPr/>
        </p:nvSpPr>
        <p:spPr>
          <a:xfrm rot="0">
            <a:off x="10971243" y="1214397"/>
            <a:ext cx="5453687"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LOAD DATASET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221496" y="1538054"/>
            <a:ext cx="5703257" cy="2005796"/>
          </a:xfrm>
          <a:prstGeom prst="rect">
            <a:avLst/>
          </a:prstGeom>
        </p:spPr>
        <p:txBody>
          <a:bodyPr anchor="t" rtlCol="false" tIns="0" lIns="0" bIns="0" rIns="0">
            <a:spAutoFit/>
          </a:bodyPr>
          <a:lstStyle/>
          <a:p>
            <a:pPr algn="ctr">
              <a:lnSpc>
                <a:spcPts val="7688"/>
              </a:lnSpc>
            </a:pPr>
            <a:r>
              <a:rPr lang="en-US" sz="6407">
                <a:solidFill>
                  <a:srgbClr val="101010"/>
                </a:solidFill>
                <a:latin typeface="Poppins Bold"/>
              </a:rPr>
              <a:t>JUMLAH FITUR &amp; LABEL</a:t>
            </a:r>
          </a:p>
        </p:txBody>
      </p:sp>
      <p:sp>
        <p:nvSpPr>
          <p:cNvPr name="TextBox 3" id="3"/>
          <p:cNvSpPr txBox="true"/>
          <p:nvPr/>
        </p:nvSpPr>
        <p:spPr>
          <a:xfrm rot="0">
            <a:off x="1221496" y="5934101"/>
            <a:ext cx="3509493"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FITUR</a:t>
            </a:r>
          </a:p>
        </p:txBody>
      </p:sp>
      <p:sp>
        <p:nvSpPr>
          <p:cNvPr name="TextBox 4" id="4"/>
          <p:cNvSpPr txBox="true"/>
          <p:nvPr/>
        </p:nvSpPr>
        <p:spPr>
          <a:xfrm rot="0">
            <a:off x="1221496" y="6539839"/>
            <a:ext cx="3678622" cy="356235"/>
          </a:xfrm>
          <a:prstGeom prst="rect">
            <a:avLst/>
          </a:prstGeom>
        </p:spPr>
        <p:txBody>
          <a:bodyPr anchor="t" rtlCol="false" tIns="0" lIns="0" bIns="0" rIns="0">
            <a:spAutoFit/>
          </a:bodyPr>
          <a:lstStyle/>
          <a:p>
            <a:pPr>
              <a:lnSpc>
                <a:spcPts val="2880"/>
              </a:lnSpc>
            </a:pPr>
            <a:r>
              <a:rPr lang="en-US" sz="1800">
                <a:solidFill>
                  <a:srgbClr val="D9D9D9"/>
                </a:solidFill>
                <a:latin typeface="Poppins"/>
              </a:rPr>
              <a:t>jumlah fitur yang </a:t>
            </a:r>
          </a:p>
        </p:txBody>
      </p:sp>
      <p:grpSp>
        <p:nvGrpSpPr>
          <p:cNvPr name="Group 5" id="5"/>
          <p:cNvGrpSpPr/>
          <p:nvPr/>
        </p:nvGrpSpPr>
        <p:grpSpPr>
          <a:xfrm rot="0">
            <a:off x="0" y="4518588"/>
            <a:ext cx="8669334" cy="5768412"/>
            <a:chOff x="0" y="0"/>
            <a:chExt cx="2054953" cy="1367327"/>
          </a:xfrm>
        </p:grpSpPr>
        <p:sp>
          <p:nvSpPr>
            <p:cNvPr name="Freeform 6" id="6"/>
            <p:cNvSpPr/>
            <p:nvPr/>
          </p:nvSpPr>
          <p:spPr>
            <a:xfrm flipH="false" flipV="false" rot="0">
              <a:off x="0" y="0"/>
              <a:ext cx="2054953" cy="1367327"/>
            </a:xfrm>
            <a:custGeom>
              <a:avLst/>
              <a:gdLst/>
              <a:ahLst/>
              <a:cxnLst/>
              <a:rect r="r" b="b" t="t" l="l"/>
              <a:pathLst>
                <a:path h="1367327" w="2054953">
                  <a:moveTo>
                    <a:pt x="0" y="0"/>
                  </a:moveTo>
                  <a:lnTo>
                    <a:pt x="2054953" y="0"/>
                  </a:lnTo>
                  <a:lnTo>
                    <a:pt x="2054953" y="1367327"/>
                  </a:lnTo>
                  <a:lnTo>
                    <a:pt x="0" y="1367327"/>
                  </a:lnTo>
                  <a:close/>
                </a:path>
              </a:pathLst>
            </a:custGeom>
            <a:solidFill>
              <a:srgbClr val="071C42"/>
            </a:solidFill>
          </p:spPr>
        </p:sp>
        <p:sp>
          <p:nvSpPr>
            <p:cNvPr name="TextBox 7" id="7"/>
            <p:cNvSpPr txBox="true"/>
            <p:nvPr/>
          </p:nvSpPr>
          <p:spPr>
            <a:xfrm>
              <a:off x="0" y="-38100"/>
              <a:ext cx="2054953" cy="1405427"/>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8187217" y="-1676277"/>
            <a:ext cx="12260528" cy="8939040"/>
          </a:xfrm>
          <a:custGeom>
            <a:avLst/>
            <a:gdLst/>
            <a:ahLst/>
            <a:cxnLst/>
            <a:rect r="r" b="b" t="t" l="l"/>
            <a:pathLst>
              <a:path h="8939040" w="12260528">
                <a:moveTo>
                  <a:pt x="0" y="0"/>
                </a:moveTo>
                <a:lnTo>
                  <a:pt x="12260529" y="0"/>
                </a:lnTo>
                <a:lnTo>
                  <a:pt x="12260529" y="8939040"/>
                </a:lnTo>
                <a:lnTo>
                  <a:pt x="0" y="893904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p:nvPr/>
        </p:nvGrpSpPr>
        <p:grpSpPr>
          <a:xfrm rot="0">
            <a:off x="8669334" y="4518588"/>
            <a:ext cx="9618666" cy="5764321"/>
            <a:chOff x="0" y="0"/>
            <a:chExt cx="2279980" cy="1366358"/>
          </a:xfrm>
        </p:grpSpPr>
        <p:sp>
          <p:nvSpPr>
            <p:cNvPr name="Freeform 10" id="10"/>
            <p:cNvSpPr/>
            <p:nvPr/>
          </p:nvSpPr>
          <p:spPr>
            <a:xfrm flipH="false" flipV="false" rot="0">
              <a:off x="0" y="0"/>
              <a:ext cx="2279980" cy="1366357"/>
            </a:xfrm>
            <a:custGeom>
              <a:avLst/>
              <a:gdLst/>
              <a:ahLst/>
              <a:cxnLst/>
              <a:rect r="r" b="b" t="t" l="l"/>
              <a:pathLst>
                <a:path h="1366357" w="2279980">
                  <a:moveTo>
                    <a:pt x="0" y="0"/>
                  </a:moveTo>
                  <a:lnTo>
                    <a:pt x="2279980" y="0"/>
                  </a:lnTo>
                  <a:lnTo>
                    <a:pt x="2279980" y="1366357"/>
                  </a:lnTo>
                  <a:lnTo>
                    <a:pt x="0" y="1366357"/>
                  </a:lnTo>
                  <a:close/>
                </a:path>
              </a:pathLst>
            </a:custGeom>
            <a:solidFill>
              <a:srgbClr val="3DCAB1"/>
            </a:solidFill>
          </p:spPr>
        </p:sp>
        <p:sp>
          <p:nvSpPr>
            <p:cNvPr name="TextBox 11" id="11"/>
            <p:cNvSpPr txBox="true"/>
            <p:nvPr/>
          </p:nvSpPr>
          <p:spPr>
            <a:xfrm>
              <a:off x="0" y="-38100"/>
              <a:ext cx="2279980" cy="140445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9092263" y="4708560"/>
            <a:ext cx="3509493" cy="523875"/>
          </a:xfrm>
          <a:prstGeom prst="rect">
            <a:avLst/>
          </a:prstGeom>
        </p:spPr>
        <p:txBody>
          <a:bodyPr anchor="t" rtlCol="false" tIns="0" lIns="0" bIns="0" rIns="0">
            <a:spAutoFit/>
          </a:bodyPr>
          <a:lstStyle/>
          <a:p>
            <a:pPr>
              <a:lnSpc>
                <a:spcPts val="4199"/>
              </a:lnSpc>
            </a:pPr>
            <a:r>
              <a:rPr lang="en-US" sz="2999">
                <a:solidFill>
                  <a:srgbClr val="FFFFFF"/>
                </a:solidFill>
                <a:latin typeface="Poppins Bold"/>
              </a:rPr>
              <a:t>LABEL</a:t>
            </a:r>
          </a:p>
        </p:txBody>
      </p:sp>
      <p:sp>
        <p:nvSpPr>
          <p:cNvPr name="TextBox 13" id="13"/>
          <p:cNvSpPr txBox="true"/>
          <p:nvPr/>
        </p:nvSpPr>
        <p:spPr>
          <a:xfrm rot="0">
            <a:off x="9144000" y="5378074"/>
            <a:ext cx="8772808" cy="4189730"/>
          </a:xfrm>
          <a:prstGeom prst="rect">
            <a:avLst/>
          </a:prstGeom>
        </p:spPr>
        <p:txBody>
          <a:bodyPr anchor="t" rtlCol="false" tIns="0" lIns="0" bIns="0" rIns="0">
            <a:spAutoFit/>
          </a:bodyPr>
          <a:lstStyle/>
          <a:p>
            <a:pPr>
              <a:lnSpc>
                <a:spcPts val="3039"/>
              </a:lnSpc>
            </a:pPr>
            <a:r>
              <a:rPr lang="en-US" sz="1899">
                <a:solidFill>
                  <a:srgbClr val="FFFFFF"/>
                </a:solidFill>
                <a:latin typeface="Poppins"/>
              </a:rPr>
              <a:t>Label adalah atribut yang digunakan untuk mengklasifikasikan suatu objek. Dalam konteks dataset ini, label-label tersebut adalah kategori dari gambar.</a:t>
            </a:r>
          </a:p>
          <a:p>
            <a:pPr>
              <a:lnSpc>
                <a:spcPts val="3039"/>
              </a:lnSpc>
            </a:pPr>
            <a:r>
              <a:rPr lang="en-US" sz="1899">
                <a:solidFill>
                  <a:srgbClr val="FFFFFF"/>
                </a:solidFill>
                <a:latin typeface="Poppins"/>
              </a:rPr>
              <a:t>Gambar yang terdapat dalam dataset ini dikategorikan ke dalam 3 kategori, yaitu:</a:t>
            </a:r>
          </a:p>
          <a:p>
            <a:pPr marL="410209" indent="-205105" lvl="1">
              <a:lnSpc>
                <a:spcPts val="3039"/>
              </a:lnSpc>
              <a:buFont typeface="Arial"/>
              <a:buChar char="•"/>
            </a:pPr>
            <a:r>
              <a:rPr lang="en-US" sz="1899">
                <a:solidFill>
                  <a:srgbClr val="FFFFFF"/>
                </a:solidFill>
                <a:latin typeface="Poppins"/>
              </a:rPr>
              <a:t>airplane</a:t>
            </a:r>
          </a:p>
          <a:p>
            <a:pPr marL="410209" indent="-205105" lvl="1">
              <a:lnSpc>
                <a:spcPts val="3039"/>
              </a:lnSpc>
              <a:buFont typeface="Arial"/>
              <a:buChar char="•"/>
            </a:pPr>
            <a:r>
              <a:rPr lang="en-US" sz="1899">
                <a:solidFill>
                  <a:srgbClr val="FFFFFF"/>
                </a:solidFill>
                <a:latin typeface="Poppins"/>
              </a:rPr>
              <a:t>car</a:t>
            </a:r>
          </a:p>
          <a:p>
            <a:pPr marL="410209" indent="-205105" lvl="1">
              <a:lnSpc>
                <a:spcPts val="3039"/>
              </a:lnSpc>
              <a:buFont typeface="Arial"/>
              <a:buChar char="•"/>
            </a:pPr>
            <a:r>
              <a:rPr lang="en-US" sz="1899">
                <a:solidFill>
                  <a:srgbClr val="FFFFFF"/>
                </a:solidFill>
                <a:latin typeface="Poppins"/>
              </a:rPr>
              <a:t>motorbike</a:t>
            </a:r>
          </a:p>
          <a:p>
            <a:pPr>
              <a:lnSpc>
                <a:spcPts val="3039"/>
              </a:lnSpc>
            </a:pPr>
          </a:p>
          <a:p>
            <a:pPr>
              <a:lnSpc>
                <a:spcPts val="3039"/>
              </a:lnSpc>
            </a:pPr>
            <a:r>
              <a:rPr lang="en-US" sz="1899">
                <a:solidFill>
                  <a:srgbClr val="FFFFFF"/>
                </a:solidFill>
                <a:latin typeface="Poppins"/>
              </a:rPr>
              <a:t>Jadi, jumlah label pada dataset ini adalah 10.</a:t>
            </a:r>
          </a:p>
          <a:p>
            <a:pPr>
              <a:lnSpc>
                <a:spcPts val="3039"/>
              </a:lnSpc>
            </a:pPr>
          </a:p>
        </p:txBody>
      </p:sp>
      <p:sp>
        <p:nvSpPr>
          <p:cNvPr name="AutoShape 14" id="14"/>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TextBox 15" id="15"/>
          <p:cNvSpPr txBox="true"/>
          <p:nvPr/>
        </p:nvSpPr>
        <p:spPr>
          <a:xfrm rot="0">
            <a:off x="354151" y="4619625"/>
            <a:ext cx="3197383" cy="523875"/>
          </a:xfrm>
          <a:prstGeom prst="rect">
            <a:avLst/>
          </a:prstGeom>
        </p:spPr>
        <p:txBody>
          <a:bodyPr anchor="t" rtlCol="false" tIns="0" lIns="0" bIns="0" rIns="0">
            <a:spAutoFit/>
          </a:bodyPr>
          <a:lstStyle/>
          <a:p>
            <a:pPr>
              <a:lnSpc>
                <a:spcPts val="4199"/>
              </a:lnSpc>
            </a:pPr>
            <a:r>
              <a:rPr lang="en-US" sz="2999">
                <a:solidFill>
                  <a:srgbClr val="FFFFFF"/>
                </a:solidFill>
                <a:latin typeface="Poppins Bold"/>
              </a:rPr>
              <a:t>FITUR</a:t>
            </a:r>
          </a:p>
        </p:txBody>
      </p:sp>
      <p:sp>
        <p:nvSpPr>
          <p:cNvPr name="TextBox 16" id="16"/>
          <p:cNvSpPr txBox="true"/>
          <p:nvPr/>
        </p:nvSpPr>
        <p:spPr>
          <a:xfrm rot="0">
            <a:off x="354151" y="5387599"/>
            <a:ext cx="7961031" cy="5785485"/>
          </a:xfrm>
          <a:prstGeom prst="rect">
            <a:avLst/>
          </a:prstGeom>
        </p:spPr>
        <p:txBody>
          <a:bodyPr anchor="t" rtlCol="false" tIns="0" lIns="0" bIns="0" rIns="0">
            <a:spAutoFit/>
          </a:bodyPr>
          <a:lstStyle/>
          <a:p>
            <a:pPr>
              <a:lnSpc>
                <a:spcPts val="2880"/>
              </a:lnSpc>
            </a:pPr>
            <a:r>
              <a:rPr lang="en-US" sz="1800">
                <a:solidFill>
                  <a:srgbClr val="FFFFFF"/>
                </a:solidFill>
                <a:latin typeface="Poppins"/>
              </a:rPr>
              <a:t>Fitur adalah atribut yang digunakan untuk menggambarkan suatu objek. Dalam konteks dataset ini, fitur-fitur tersebut adalah nilai pixel dari gambar.</a:t>
            </a:r>
          </a:p>
          <a:p>
            <a:pPr marL="388620" indent="-194310" lvl="1">
              <a:lnSpc>
                <a:spcPts val="2880"/>
              </a:lnSpc>
              <a:buFont typeface="Arial"/>
              <a:buChar char="•"/>
            </a:pPr>
            <a:r>
              <a:rPr lang="en-US" sz="1800">
                <a:solidFill>
                  <a:srgbClr val="FFFFFF"/>
                </a:solidFill>
                <a:latin typeface="Poppins"/>
              </a:rPr>
              <a:t>Gambar yang terdapat dalam dataset ini berukuran 28 x 28 piksel. Artinya, setiap gambar memiliki 28 * 28 = 784 pixel. </a:t>
            </a:r>
          </a:p>
          <a:p>
            <a:pPr marL="388620" indent="-194310" lvl="1">
              <a:lnSpc>
                <a:spcPts val="2880"/>
              </a:lnSpc>
              <a:buFont typeface="Arial"/>
              <a:buChar char="•"/>
            </a:pPr>
            <a:r>
              <a:rPr lang="en-US" sz="1800">
                <a:solidFill>
                  <a:srgbClr val="FFFFFF"/>
                </a:solidFill>
                <a:latin typeface="Poppins"/>
              </a:rPr>
              <a:t>Setiap pixel memiliki nilai yang direpresentasikan dalam skala 0 hingga 255.</a:t>
            </a:r>
          </a:p>
          <a:p>
            <a:pPr marL="388620" indent="-194310" lvl="1">
              <a:lnSpc>
                <a:spcPts val="2880"/>
              </a:lnSpc>
              <a:buFont typeface="Arial"/>
              <a:buChar char="•"/>
            </a:pPr>
            <a:r>
              <a:rPr lang="en-US" sz="1800">
                <a:solidFill>
                  <a:srgbClr val="FFFFFF"/>
                </a:solidFill>
                <a:latin typeface="Poppins"/>
              </a:rPr>
              <a:t>Nilai 0 berarti pixel tersebut berwarna hitam, sedangkan nilai 255 berarti pixel tersebut berwarna putih. Nilai-nilai di antara 0 dan 255 menunjukkan berbagai tingkatan warna abu-abu.</a:t>
            </a:r>
          </a:p>
          <a:p>
            <a:pPr>
              <a:lnSpc>
                <a:spcPts val="2880"/>
              </a:lnSpc>
            </a:pPr>
          </a:p>
          <a:p>
            <a:pPr>
              <a:lnSpc>
                <a:spcPts val="2880"/>
              </a:lnSpc>
            </a:pPr>
            <a:r>
              <a:rPr lang="en-US" sz="1800">
                <a:solidFill>
                  <a:srgbClr val="FFFFFF"/>
                </a:solidFill>
                <a:latin typeface="Poppins"/>
              </a:rPr>
              <a:t>Dengan demikian, jumlah fitur pada dataset ini adalah 784.</a:t>
            </a:r>
          </a:p>
          <a:p>
            <a:pPr>
              <a:lnSpc>
                <a:spcPts val="2880"/>
              </a:lnSpc>
            </a:pPr>
          </a:p>
          <a:p>
            <a:pPr>
              <a:lnSpc>
                <a:spcPts val="2880"/>
              </a:lnSpc>
            </a:pPr>
          </a:p>
          <a:p>
            <a:pPr>
              <a:lnSpc>
                <a:spcPts val="2880"/>
              </a:lnSpc>
            </a:pPr>
          </a:p>
          <a:p>
            <a:pPr>
              <a:lnSpc>
                <a:spcPts val="288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0" y="0"/>
            <a:ext cx="7352672" cy="10287000"/>
            <a:chOff x="0" y="0"/>
            <a:chExt cx="1936506" cy="2709333"/>
          </a:xfrm>
        </p:grpSpPr>
        <p:sp>
          <p:nvSpPr>
            <p:cNvPr name="Freeform 4" id="4"/>
            <p:cNvSpPr/>
            <p:nvPr/>
          </p:nvSpPr>
          <p:spPr>
            <a:xfrm flipH="false" flipV="false" rot="0">
              <a:off x="0" y="0"/>
              <a:ext cx="1936506" cy="2709333"/>
            </a:xfrm>
            <a:custGeom>
              <a:avLst/>
              <a:gdLst/>
              <a:ahLst/>
              <a:cxnLst/>
              <a:rect r="r" b="b" t="t" l="l"/>
              <a:pathLst>
                <a:path h="2709333" w="1936506">
                  <a:moveTo>
                    <a:pt x="0" y="0"/>
                  </a:moveTo>
                  <a:lnTo>
                    <a:pt x="1936506" y="0"/>
                  </a:lnTo>
                  <a:lnTo>
                    <a:pt x="1936506" y="2709333"/>
                  </a:lnTo>
                  <a:lnTo>
                    <a:pt x="0" y="2709333"/>
                  </a:lnTo>
                  <a:close/>
                </a:path>
              </a:pathLst>
            </a:custGeom>
            <a:solidFill>
              <a:srgbClr val="071C42"/>
            </a:solidFill>
          </p:spPr>
        </p:sp>
        <p:sp>
          <p:nvSpPr>
            <p:cNvPr name="TextBox 5" id="5"/>
            <p:cNvSpPr txBox="true"/>
            <p:nvPr/>
          </p:nvSpPr>
          <p:spPr>
            <a:xfrm>
              <a:off x="0" y="-38100"/>
              <a:ext cx="1936506"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1589731" y="7183004"/>
            <a:ext cx="6267753" cy="5093974"/>
          </a:xfrm>
          <a:custGeom>
            <a:avLst/>
            <a:gdLst/>
            <a:ahLst/>
            <a:cxnLst/>
            <a:rect r="r" b="b" t="t" l="l"/>
            <a:pathLst>
              <a:path h="5093974" w="6267753">
                <a:moveTo>
                  <a:pt x="0" y="0"/>
                </a:moveTo>
                <a:lnTo>
                  <a:pt x="6267753" y="0"/>
                </a:lnTo>
                <a:lnTo>
                  <a:pt x="6267753" y="5093973"/>
                </a:lnTo>
                <a:lnTo>
                  <a:pt x="0" y="509397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7" id="7"/>
          <p:cNvGrpSpPr/>
          <p:nvPr/>
        </p:nvGrpSpPr>
        <p:grpSpPr>
          <a:xfrm rot="0">
            <a:off x="0" y="0"/>
            <a:ext cx="6212838" cy="288733"/>
            <a:chOff x="0" y="0"/>
            <a:chExt cx="1636303" cy="76045"/>
          </a:xfrm>
        </p:grpSpPr>
        <p:sp>
          <p:nvSpPr>
            <p:cNvPr name="Freeform 8" id="8"/>
            <p:cNvSpPr/>
            <p:nvPr/>
          </p:nvSpPr>
          <p:spPr>
            <a:xfrm flipH="false" flipV="false" rot="0">
              <a:off x="0" y="0"/>
              <a:ext cx="1636303" cy="76045"/>
            </a:xfrm>
            <a:custGeom>
              <a:avLst/>
              <a:gdLst/>
              <a:ahLst/>
              <a:cxnLst/>
              <a:rect r="r" b="b" t="t" l="l"/>
              <a:pathLst>
                <a:path h="76045" w="1636303">
                  <a:moveTo>
                    <a:pt x="0" y="0"/>
                  </a:moveTo>
                  <a:lnTo>
                    <a:pt x="1636303" y="0"/>
                  </a:lnTo>
                  <a:lnTo>
                    <a:pt x="1636303" y="76045"/>
                  </a:lnTo>
                  <a:lnTo>
                    <a:pt x="0" y="76045"/>
                  </a:lnTo>
                  <a:close/>
                </a:path>
              </a:pathLst>
            </a:custGeom>
            <a:solidFill>
              <a:srgbClr val="3DCAB1"/>
            </a:solidFill>
          </p:spPr>
        </p:sp>
        <p:sp>
          <p:nvSpPr>
            <p:cNvPr name="TextBox 9" id="9"/>
            <p:cNvSpPr txBox="true"/>
            <p:nvPr/>
          </p:nvSpPr>
          <p:spPr>
            <a:xfrm>
              <a:off x="0" y="-38100"/>
              <a:ext cx="1636303"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7806894" y="1793697"/>
            <a:ext cx="9932809" cy="7246268"/>
          </a:xfrm>
          <a:custGeom>
            <a:avLst/>
            <a:gdLst/>
            <a:ahLst/>
            <a:cxnLst/>
            <a:rect r="r" b="b" t="t" l="l"/>
            <a:pathLst>
              <a:path h="7246268" w="9932809">
                <a:moveTo>
                  <a:pt x="0" y="0"/>
                </a:moveTo>
                <a:lnTo>
                  <a:pt x="9932809" y="0"/>
                </a:lnTo>
                <a:lnTo>
                  <a:pt x="9932809" y="7246268"/>
                </a:lnTo>
                <a:lnTo>
                  <a:pt x="0" y="7246268"/>
                </a:lnTo>
                <a:lnTo>
                  <a:pt x="0" y="0"/>
                </a:lnTo>
                <a:close/>
              </a:path>
            </a:pathLst>
          </a:custGeom>
          <a:blipFill>
            <a:blip r:embed="rId4"/>
            <a:stretch>
              <a:fillRect l="0" t="0" r="0" b="0"/>
            </a:stretch>
          </a:blipFill>
        </p:spPr>
      </p:sp>
      <p:sp>
        <p:nvSpPr>
          <p:cNvPr name="TextBox 11" id="11"/>
          <p:cNvSpPr txBox="true"/>
          <p:nvPr/>
        </p:nvSpPr>
        <p:spPr>
          <a:xfrm rot="0">
            <a:off x="514350" y="1562147"/>
            <a:ext cx="6164734" cy="904875"/>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Membuat Model</a:t>
            </a:r>
          </a:p>
        </p:txBody>
      </p:sp>
      <p:sp>
        <p:nvSpPr>
          <p:cNvPr name="TextBox 12" id="12"/>
          <p:cNvSpPr txBox="true"/>
          <p:nvPr/>
        </p:nvSpPr>
        <p:spPr>
          <a:xfrm rot="0">
            <a:off x="514350" y="3370602"/>
            <a:ext cx="6323972" cy="5194300"/>
          </a:xfrm>
          <a:prstGeom prst="rect">
            <a:avLst/>
          </a:prstGeom>
        </p:spPr>
        <p:txBody>
          <a:bodyPr anchor="t" rtlCol="false" tIns="0" lIns="0" bIns="0" rIns="0">
            <a:spAutoFit/>
          </a:bodyPr>
          <a:lstStyle/>
          <a:p>
            <a:pPr>
              <a:lnSpc>
                <a:spcPts val="3199"/>
              </a:lnSpc>
            </a:pPr>
            <a:r>
              <a:rPr lang="en-US" sz="1999">
                <a:solidFill>
                  <a:srgbClr val="D9D9D9"/>
                </a:solidFill>
                <a:latin typeface="Poppins"/>
              </a:rPr>
              <a:t> Model ini terdiri dari dua blok Convolutional Layers yang diikuti oleh MaxPooling Layers untuk ekstraksi fitur dari gambar. Kemudian, output dari Convolutional Layers diubah menjadi 1D array menggunakan Flatten Layer, dan hasilnya diteruskan ke dua Fully Connected Layers. </a:t>
            </a:r>
          </a:p>
          <a:p>
            <a:pPr>
              <a:lnSpc>
                <a:spcPts val="3199"/>
              </a:lnSpc>
            </a:pPr>
          </a:p>
          <a:p>
            <a:pPr>
              <a:lnSpc>
                <a:spcPts val="3199"/>
              </a:lnSpc>
            </a:pPr>
            <a:r>
              <a:rPr lang="en-US" sz="1999">
                <a:solidFill>
                  <a:srgbClr val="D9D9D9"/>
                </a:solidFill>
                <a:latin typeface="Poppins"/>
              </a:rPr>
              <a:t>Output Layer menggunakan fungsi softmax untuk melakukan klasifikasi pada tiga kelas ('airplane', 'car', dan 'motorbike'). Model ini dirancang untuk tugas klasifikasi gambar dengan input gambar berukuran 150x150 piksel dan tiga channel warna (RGB).</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grpSp>
        <p:nvGrpSpPr>
          <p:cNvPr name="Group 3" id="3"/>
          <p:cNvGrpSpPr/>
          <p:nvPr/>
        </p:nvGrpSpPr>
        <p:grpSpPr>
          <a:xfrm rot="0">
            <a:off x="7401128" y="0"/>
            <a:ext cx="5443436" cy="5143500"/>
            <a:chOff x="0" y="0"/>
            <a:chExt cx="1290296" cy="1219200"/>
          </a:xfrm>
        </p:grpSpPr>
        <p:sp>
          <p:nvSpPr>
            <p:cNvPr name="Freeform 4" id="4"/>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5" id="5"/>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2844564" y="0"/>
            <a:ext cx="5443436" cy="5143500"/>
            <a:chOff x="0" y="0"/>
            <a:chExt cx="1290296" cy="1219200"/>
          </a:xfrm>
        </p:grpSpPr>
        <p:sp>
          <p:nvSpPr>
            <p:cNvPr name="Freeform 7" id="7"/>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8" id="8"/>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0">
            <a:off x="7401128" y="5143500"/>
            <a:ext cx="5443436" cy="5143500"/>
            <a:chOff x="0" y="0"/>
            <a:chExt cx="1290296" cy="1219200"/>
          </a:xfrm>
        </p:grpSpPr>
        <p:sp>
          <p:nvSpPr>
            <p:cNvPr name="Freeform 10" id="10"/>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3DCAB1"/>
            </a:solidFill>
          </p:spPr>
        </p:sp>
        <p:sp>
          <p:nvSpPr>
            <p:cNvPr name="TextBox 11" id="11"/>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0">
            <a:off x="12844564" y="5143500"/>
            <a:ext cx="5443436" cy="5143500"/>
            <a:chOff x="0" y="0"/>
            <a:chExt cx="1290296" cy="1219200"/>
          </a:xfrm>
        </p:grpSpPr>
        <p:sp>
          <p:nvSpPr>
            <p:cNvPr name="Freeform 13" id="13"/>
            <p:cNvSpPr/>
            <p:nvPr/>
          </p:nvSpPr>
          <p:spPr>
            <a:xfrm flipH="false" flipV="false" rot="0">
              <a:off x="0" y="0"/>
              <a:ext cx="1290296" cy="1219200"/>
            </a:xfrm>
            <a:custGeom>
              <a:avLst/>
              <a:gdLst/>
              <a:ahLst/>
              <a:cxnLst/>
              <a:rect r="r" b="b" t="t" l="l"/>
              <a:pathLst>
                <a:path h="1219200" w="1290296">
                  <a:moveTo>
                    <a:pt x="0" y="0"/>
                  </a:moveTo>
                  <a:lnTo>
                    <a:pt x="1290296" y="0"/>
                  </a:lnTo>
                  <a:lnTo>
                    <a:pt x="1290296" y="1219200"/>
                  </a:lnTo>
                  <a:lnTo>
                    <a:pt x="0" y="1219200"/>
                  </a:lnTo>
                  <a:close/>
                </a:path>
              </a:pathLst>
            </a:custGeom>
            <a:solidFill>
              <a:srgbClr val="071C42"/>
            </a:solidFill>
          </p:spPr>
        </p:sp>
        <p:sp>
          <p:nvSpPr>
            <p:cNvPr name="TextBox 14" id="14"/>
            <p:cNvSpPr txBox="true"/>
            <p:nvPr/>
          </p:nvSpPr>
          <p:spPr>
            <a:xfrm>
              <a:off x="0" y="-38100"/>
              <a:ext cx="1290296" cy="125730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201801" y="5219620"/>
            <a:ext cx="8127642" cy="6605556"/>
          </a:xfrm>
          <a:custGeom>
            <a:avLst/>
            <a:gdLst/>
            <a:ahLst/>
            <a:cxnLst/>
            <a:rect r="r" b="b" t="t" l="l"/>
            <a:pathLst>
              <a:path h="6605556" w="8127642">
                <a:moveTo>
                  <a:pt x="0" y="0"/>
                </a:moveTo>
                <a:lnTo>
                  <a:pt x="8127642" y="0"/>
                </a:lnTo>
                <a:lnTo>
                  <a:pt x="8127642" y="6605556"/>
                </a:lnTo>
                <a:lnTo>
                  <a:pt x="0" y="66055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8847150" y="9258300"/>
            <a:ext cx="2551393" cy="625091"/>
          </a:xfrm>
          <a:custGeom>
            <a:avLst/>
            <a:gdLst/>
            <a:ahLst/>
            <a:cxnLst/>
            <a:rect r="r" b="b" t="t" l="l"/>
            <a:pathLst>
              <a:path h="625091" w="2551393">
                <a:moveTo>
                  <a:pt x="0" y="0"/>
                </a:moveTo>
                <a:lnTo>
                  <a:pt x="2551393" y="0"/>
                </a:lnTo>
                <a:lnTo>
                  <a:pt x="2551393" y="625091"/>
                </a:lnTo>
                <a:lnTo>
                  <a:pt x="0" y="625091"/>
                </a:lnTo>
                <a:lnTo>
                  <a:pt x="0" y="0"/>
                </a:lnTo>
                <a:close/>
              </a:path>
            </a:pathLst>
          </a:custGeom>
          <a:blipFill>
            <a:blip r:embed="rId4"/>
            <a:stretch>
              <a:fillRect l="0" t="0" r="0" b="0"/>
            </a:stretch>
          </a:blipFill>
        </p:spPr>
      </p:sp>
      <p:sp>
        <p:nvSpPr>
          <p:cNvPr name="Freeform 17" id="17"/>
          <p:cNvSpPr/>
          <p:nvPr/>
        </p:nvSpPr>
        <p:spPr>
          <a:xfrm flipH="false" flipV="false" rot="0">
            <a:off x="14107018" y="9258300"/>
            <a:ext cx="2918527" cy="652377"/>
          </a:xfrm>
          <a:custGeom>
            <a:avLst/>
            <a:gdLst/>
            <a:ahLst/>
            <a:cxnLst/>
            <a:rect r="r" b="b" t="t" l="l"/>
            <a:pathLst>
              <a:path h="652377" w="2918527">
                <a:moveTo>
                  <a:pt x="0" y="0"/>
                </a:moveTo>
                <a:lnTo>
                  <a:pt x="2918528" y="0"/>
                </a:lnTo>
                <a:lnTo>
                  <a:pt x="2918528" y="652377"/>
                </a:lnTo>
                <a:lnTo>
                  <a:pt x="0" y="652377"/>
                </a:lnTo>
                <a:lnTo>
                  <a:pt x="0" y="0"/>
                </a:lnTo>
                <a:close/>
              </a:path>
            </a:pathLst>
          </a:custGeom>
          <a:blipFill>
            <a:blip r:embed="rId5"/>
            <a:stretch>
              <a:fillRect l="0" t="0" r="0" b="0"/>
            </a:stretch>
          </a:blipFill>
        </p:spPr>
      </p:sp>
      <p:sp>
        <p:nvSpPr>
          <p:cNvPr name="TextBox 18" id="18"/>
          <p:cNvSpPr txBox="true"/>
          <p:nvPr/>
        </p:nvSpPr>
        <p:spPr>
          <a:xfrm rot="0">
            <a:off x="8068329" y="544267"/>
            <a:ext cx="2687208" cy="8439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JARINGAN SARAF TIRUAN</a:t>
            </a:r>
          </a:p>
        </p:txBody>
      </p:sp>
      <p:sp>
        <p:nvSpPr>
          <p:cNvPr name="TextBox 19" id="19"/>
          <p:cNvSpPr txBox="true"/>
          <p:nvPr/>
        </p:nvSpPr>
        <p:spPr>
          <a:xfrm rot="0">
            <a:off x="8068329" y="1563715"/>
            <a:ext cx="4109035" cy="2889885"/>
          </a:xfrm>
          <a:prstGeom prst="rect">
            <a:avLst/>
          </a:prstGeom>
        </p:spPr>
        <p:txBody>
          <a:bodyPr anchor="t" rtlCol="false" tIns="0" lIns="0" bIns="0" rIns="0">
            <a:spAutoFit/>
          </a:bodyPr>
          <a:lstStyle/>
          <a:p>
            <a:pPr>
              <a:lnSpc>
                <a:spcPts val="2880"/>
              </a:lnSpc>
            </a:pPr>
            <a:r>
              <a:rPr lang="en-US" sz="1800">
                <a:solidFill>
                  <a:srgbClr val="D9D9D9"/>
                </a:solidFill>
                <a:latin typeface="Poppins"/>
              </a:rPr>
              <a:t>CNN, atau Convolutional Neural Network, adalah jenis arsitektur jaringan saraf yang dirancang khusus untuk tugas pengolahan gambar dan citra. CNN memanfaatkan operasi konvolusi untuk mengekstraksi fitur-fitur penting dari data gambar.</a:t>
            </a:r>
            <a:r>
              <a:rPr lang="en-US" sz="1800">
                <a:solidFill>
                  <a:srgbClr val="D9D9D9"/>
                </a:solidFill>
                <a:latin typeface="Poppins"/>
              </a:rPr>
              <a:t> </a:t>
            </a:r>
          </a:p>
        </p:txBody>
      </p:sp>
      <p:sp>
        <p:nvSpPr>
          <p:cNvPr name="TextBox 20" id="20"/>
          <p:cNvSpPr txBox="true"/>
          <p:nvPr/>
        </p:nvSpPr>
        <p:spPr>
          <a:xfrm rot="0">
            <a:off x="13511765" y="538826"/>
            <a:ext cx="2687208"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JENIS OPTIMISASI</a:t>
            </a:r>
          </a:p>
        </p:txBody>
      </p:sp>
      <p:sp>
        <p:nvSpPr>
          <p:cNvPr name="TextBox 21" id="21"/>
          <p:cNvSpPr txBox="true"/>
          <p:nvPr/>
        </p:nvSpPr>
        <p:spPr>
          <a:xfrm rot="0">
            <a:off x="13511765" y="1563715"/>
            <a:ext cx="4109035" cy="2889885"/>
          </a:xfrm>
          <a:prstGeom prst="rect">
            <a:avLst/>
          </a:prstGeom>
        </p:spPr>
        <p:txBody>
          <a:bodyPr anchor="t" rtlCol="false" tIns="0" lIns="0" bIns="0" rIns="0">
            <a:spAutoFit/>
          </a:bodyPr>
          <a:lstStyle/>
          <a:p>
            <a:pPr>
              <a:lnSpc>
                <a:spcPts val="2880"/>
              </a:lnSpc>
            </a:pPr>
            <a:r>
              <a:rPr lang="en-US" sz="1800">
                <a:solidFill>
                  <a:srgbClr val="FFFFFF"/>
                </a:solidFill>
                <a:latin typeface="Poppins"/>
              </a:rPr>
              <a:t>Adam adalah algoritma optimasi yang menggabungkan momentum dan RMSprop untuk mempercepat pelatihan model. Ia menyesuaikan laju pembelajaran secara adaptif untuk setiap parameter, mengatasi masalah laju pembelajaran yang bervariasi.</a:t>
            </a:r>
            <a:r>
              <a:rPr lang="en-US" sz="1800">
                <a:solidFill>
                  <a:srgbClr val="FFFFFF"/>
                </a:solidFill>
                <a:latin typeface="Poppins"/>
              </a:rPr>
              <a:t> </a:t>
            </a:r>
          </a:p>
        </p:txBody>
      </p:sp>
      <p:sp>
        <p:nvSpPr>
          <p:cNvPr name="TextBox 22" id="22"/>
          <p:cNvSpPr txBox="true"/>
          <p:nvPr/>
        </p:nvSpPr>
        <p:spPr>
          <a:xfrm rot="0">
            <a:off x="8068329" y="5530505"/>
            <a:ext cx="2687208" cy="8439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FUNGSI AKTIVASI</a:t>
            </a:r>
          </a:p>
          <a:p>
            <a:pPr>
              <a:lnSpc>
                <a:spcPts val="3360"/>
              </a:lnSpc>
            </a:pPr>
            <a:r>
              <a:rPr lang="en-US" sz="2400">
                <a:solidFill>
                  <a:srgbClr val="FFFFFF"/>
                </a:solidFill>
                <a:latin typeface="Poppins Bold"/>
              </a:rPr>
              <a:t>RELU</a:t>
            </a:r>
          </a:p>
        </p:txBody>
      </p:sp>
      <p:sp>
        <p:nvSpPr>
          <p:cNvPr name="TextBox 23" id="23"/>
          <p:cNvSpPr txBox="true"/>
          <p:nvPr/>
        </p:nvSpPr>
        <p:spPr>
          <a:xfrm rot="0">
            <a:off x="7911917" y="6545869"/>
            <a:ext cx="4613772" cy="3251835"/>
          </a:xfrm>
          <a:prstGeom prst="rect">
            <a:avLst/>
          </a:prstGeom>
        </p:spPr>
        <p:txBody>
          <a:bodyPr anchor="t" rtlCol="false" tIns="0" lIns="0" bIns="0" rIns="0">
            <a:spAutoFit/>
          </a:bodyPr>
          <a:lstStyle/>
          <a:p>
            <a:pPr>
              <a:lnSpc>
                <a:spcPts val="2880"/>
              </a:lnSpc>
            </a:pPr>
            <a:r>
              <a:rPr lang="en-US" sz="1800">
                <a:solidFill>
                  <a:srgbClr val="FFFFFF"/>
                </a:solidFill>
                <a:latin typeface="Poppins"/>
              </a:rPr>
              <a:t>ReLU adalah fungsi aktivasi yang paling umum digunakan. Fungsi ini sederhana dan efektif. Untuk setiap input, ReLU mengembalikan nilai nol jika inputnya negatif, dan nilainya sendiri jika inputnya positif.</a:t>
            </a:r>
          </a:p>
          <a:p>
            <a:pPr>
              <a:lnSpc>
                <a:spcPts val="2880"/>
              </a:lnSpc>
            </a:pPr>
            <a:r>
              <a:rPr lang="en-US" sz="1800">
                <a:solidFill>
                  <a:srgbClr val="FFFFFF"/>
                </a:solidFill>
                <a:latin typeface="Poppins Semi-Bold"/>
              </a:rPr>
              <a:t>Rumus:</a:t>
            </a:r>
          </a:p>
          <a:p>
            <a:pPr>
              <a:lnSpc>
                <a:spcPts val="2880"/>
              </a:lnSpc>
            </a:pPr>
          </a:p>
          <a:p>
            <a:pPr>
              <a:lnSpc>
                <a:spcPts val="2880"/>
              </a:lnSpc>
            </a:pPr>
          </a:p>
        </p:txBody>
      </p:sp>
      <p:sp>
        <p:nvSpPr>
          <p:cNvPr name="TextBox 24" id="24"/>
          <p:cNvSpPr txBox="true"/>
          <p:nvPr/>
        </p:nvSpPr>
        <p:spPr>
          <a:xfrm rot="0">
            <a:off x="13511765" y="5530505"/>
            <a:ext cx="2687208" cy="8439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FUNGSI AKTIVASI SOFTMAX</a:t>
            </a:r>
          </a:p>
        </p:txBody>
      </p:sp>
      <p:sp>
        <p:nvSpPr>
          <p:cNvPr name="TextBox 25" id="25"/>
          <p:cNvSpPr txBox="true"/>
          <p:nvPr/>
        </p:nvSpPr>
        <p:spPr>
          <a:xfrm rot="0">
            <a:off x="13511765" y="6545869"/>
            <a:ext cx="4109035" cy="2527935"/>
          </a:xfrm>
          <a:prstGeom prst="rect">
            <a:avLst/>
          </a:prstGeom>
        </p:spPr>
        <p:txBody>
          <a:bodyPr anchor="t" rtlCol="false" tIns="0" lIns="0" bIns="0" rIns="0">
            <a:spAutoFit/>
          </a:bodyPr>
          <a:lstStyle/>
          <a:p>
            <a:pPr>
              <a:lnSpc>
                <a:spcPts val="2880"/>
              </a:lnSpc>
            </a:pPr>
            <a:r>
              <a:rPr lang="en-US" sz="1800">
                <a:solidFill>
                  <a:srgbClr val="D9D9D9"/>
                </a:solidFill>
                <a:latin typeface="Poppins"/>
              </a:rPr>
              <a:t>Softmax digunakan pada lapisan output dari model klasifikasi multikelas. Fungsi ini mengonversi nilai-nilai input menjadi distribusi probabilitas, menjadikannya cocok untuk tugas klasifikasi.</a:t>
            </a:r>
          </a:p>
          <a:p>
            <a:pPr>
              <a:lnSpc>
                <a:spcPts val="2880"/>
              </a:lnSpc>
            </a:pPr>
            <a:r>
              <a:rPr lang="en-US" sz="1800">
                <a:solidFill>
                  <a:srgbClr val="D9D9D9"/>
                </a:solidFill>
                <a:latin typeface="Poppins"/>
              </a:rPr>
              <a:t>Rumus:</a:t>
            </a:r>
          </a:p>
        </p:txBody>
      </p:sp>
      <p:sp>
        <p:nvSpPr>
          <p:cNvPr name="TextBox 26" id="26"/>
          <p:cNvSpPr txBox="true"/>
          <p:nvPr/>
        </p:nvSpPr>
        <p:spPr>
          <a:xfrm rot="0">
            <a:off x="1221496" y="1545749"/>
            <a:ext cx="5189301" cy="260032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Exploring Image Classification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154584" y="0"/>
            <a:ext cx="11133416" cy="3429000"/>
            <a:chOff x="0" y="0"/>
            <a:chExt cx="2639032" cy="812800"/>
          </a:xfrm>
        </p:grpSpPr>
        <p:sp>
          <p:nvSpPr>
            <p:cNvPr name="Freeform 3" id="3"/>
            <p:cNvSpPr/>
            <p:nvPr/>
          </p:nvSpPr>
          <p:spPr>
            <a:xfrm flipH="false" flipV="false" rot="0">
              <a:off x="0" y="0"/>
              <a:ext cx="2639032" cy="812800"/>
            </a:xfrm>
            <a:custGeom>
              <a:avLst/>
              <a:gdLst/>
              <a:ahLst/>
              <a:cxnLst/>
              <a:rect r="r" b="b" t="t" l="l"/>
              <a:pathLst>
                <a:path h="812800" w="2639032">
                  <a:moveTo>
                    <a:pt x="0" y="0"/>
                  </a:moveTo>
                  <a:lnTo>
                    <a:pt x="2639032" y="0"/>
                  </a:lnTo>
                  <a:lnTo>
                    <a:pt x="2639032" y="812800"/>
                  </a:lnTo>
                  <a:lnTo>
                    <a:pt x="0" y="812800"/>
                  </a:lnTo>
                  <a:close/>
                </a:path>
              </a:pathLst>
            </a:custGeom>
            <a:solidFill>
              <a:srgbClr val="071C42"/>
            </a:solidFill>
          </p:spPr>
        </p:sp>
        <p:sp>
          <p:nvSpPr>
            <p:cNvPr name="TextBox 4" id="4"/>
            <p:cNvSpPr txBox="true"/>
            <p:nvPr/>
          </p:nvSpPr>
          <p:spPr>
            <a:xfrm>
              <a:off x="0" y="-38100"/>
              <a:ext cx="2639032"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437354" y="3429000"/>
            <a:ext cx="9850646" cy="3429000"/>
            <a:chOff x="0" y="0"/>
            <a:chExt cx="2334968" cy="812800"/>
          </a:xfrm>
        </p:grpSpPr>
        <p:sp>
          <p:nvSpPr>
            <p:cNvPr name="Freeform 6" id="6"/>
            <p:cNvSpPr/>
            <p:nvPr/>
          </p:nvSpPr>
          <p:spPr>
            <a:xfrm flipH="false" flipV="false" rot="0">
              <a:off x="0" y="0"/>
              <a:ext cx="2334968" cy="812800"/>
            </a:xfrm>
            <a:custGeom>
              <a:avLst/>
              <a:gdLst/>
              <a:ahLst/>
              <a:cxnLst/>
              <a:rect r="r" b="b" t="t" l="l"/>
              <a:pathLst>
                <a:path h="812800" w="2334968">
                  <a:moveTo>
                    <a:pt x="0" y="0"/>
                  </a:moveTo>
                  <a:lnTo>
                    <a:pt x="2334968" y="0"/>
                  </a:lnTo>
                  <a:lnTo>
                    <a:pt x="2334968" y="812800"/>
                  </a:lnTo>
                  <a:lnTo>
                    <a:pt x="0" y="812800"/>
                  </a:lnTo>
                  <a:close/>
                </a:path>
              </a:pathLst>
            </a:custGeom>
            <a:solidFill>
              <a:srgbClr val="3DCAB1"/>
            </a:solidFill>
          </p:spPr>
        </p:sp>
        <p:sp>
          <p:nvSpPr>
            <p:cNvPr name="TextBox 7" id="7"/>
            <p:cNvSpPr txBox="true"/>
            <p:nvPr/>
          </p:nvSpPr>
          <p:spPr>
            <a:xfrm>
              <a:off x="0" y="-38100"/>
              <a:ext cx="2334968" cy="8509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924636" y="6858000"/>
            <a:ext cx="8363364" cy="3429000"/>
            <a:chOff x="0" y="0"/>
            <a:chExt cx="1982427" cy="812800"/>
          </a:xfrm>
        </p:grpSpPr>
        <p:sp>
          <p:nvSpPr>
            <p:cNvPr name="Freeform 9" id="9"/>
            <p:cNvSpPr/>
            <p:nvPr/>
          </p:nvSpPr>
          <p:spPr>
            <a:xfrm flipH="false" flipV="false" rot="0">
              <a:off x="0" y="0"/>
              <a:ext cx="1982427" cy="812800"/>
            </a:xfrm>
            <a:custGeom>
              <a:avLst/>
              <a:gdLst/>
              <a:ahLst/>
              <a:cxnLst/>
              <a:rect r="r" b="b" t="t" l="l"/>
              <a:pathLst>
                <a:path h="812800" w="1982427">
                  <a:moveTo>
                    <a:pt x="0" y="0"/>
                  </a:moveTo>
                  <a:lnTo>
                    <a:pt x="1982427" y="0"/>
                  </a:lnTo>
                  <a:lnTo>
                    <a:pt x="1982427" y="812800"/>
                  </a:lnTo>
                  <a:lnTo>
                    <a:pt x="0" y="812800"/>
                  </a:lnTo>
                  <a:close/>
                </a:path>
              </a:pathLst>
            </a:custGeom>
            <a:solidFill>
              <a:srgbClr val="071C42"/>
            </a:solidFill>
          </p:spPr>
        </p:sp>
        <p:sp>
          <p:nvSpPr>
            <p:cNvPr name="TextBox 10" id="10"/>
            <p:cNvSpPr txBox="true"/>
            <p:nvPr/>
          </p:nvSpPr>
          <p:spPr>
            <a:xfrm>
              <a:off x="0" y="-38100"/>
              <a:ext cx="1982427" cy="850900"/>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7966445" y="337185"/>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JUMLAH HIDDEN LAYER: 5</a:t>
            </a:r>
          </a:p>
        </p:txBody>
      </p:sp>
      <p:sp>
        <p:nvSpPr>
          <p:cNvPr name="TextBox 12" id="12"/>
          <p:cNvSpPr txBox="true"/>
          <p:nvPr/>
        </p:nvSpPr>
        <p:spPr>
          <a:xfrm rot="0">
            <a:off x="7966445" y="942975"/>
            <a:ext cx="9509693" cy="2165985"/>
          </a:xfrm>
          <a:prstGeom prst="rect">
            <a:avLst/>
          </a:prstGeom>
        </p:spPr>
        <p:txBody>
          <a:bodyPr anchor="t" rtlCol="false" tIns="0" lIns="0" bIns="0" rIns="0">
            <a:spAutoFit/>
          </a:bodyPr>
          <a:lstStyle/>
          <a:p>
            <a:pPr>
              <a:lnSpc>
                <a:spcPts val="2880"/>
              </a:lnSpc>
            </a:pPr>
            <a:r>
              <a:rPr lang="en-US" sz="1800">
                <a:solidFill>
                  <a:srgbClr val="EEF2F5"/>
                </a:solidFill>
                <a:latin typeface="Poppins"/>
              </a:rPr>
              <a:t>1. Convolutio</a:t>
            </a:r>
            <a:r>
              <a:rPr lang="en-US" sz="1800">
                <a:solidFill>
                  <a:srgbClr val="EEF2F5"/>
                </a:solidFill>
                <a:latin typeface="Poppins"/>
              </a:rPr>
              <a:t>nal Layers (2 layers):</a:t>
            </a:r>
          </a:p>
          <a:p>
            <a:pPr marL="388620" indent="-194310" lvl="1">
              <a:lnSpc>
                <a:spcPts val="2880"/>
              </a:lnSpc>
              <a:buFont typeface="Arial"/>
              <a:buChar char="•"/>
            </a:pPr>
            <a:r>
              <a:rPr lang="en-US" sz="1800">
                <a:solidFill>
                  <a:srgbClr val="EEF2F5"/>
                </a:solidFill>
                <a:latin typeface="Poppins"/>
              </a:rPr>
              <a:t>Layer pertama: Conv2D dengan 32 filter ukuran (3, 3) dan aktivasi ReLU, diikuti oleh MaxPooling2D dengan ukuran pool (2, 2).</a:t>
            </a:r>
          </a:p>
          <a:p>
            <a:pPr marL="388620" indent="-194310" lvl="1">
              <a:lnSpc>
                <a:spcPts val="2880"/>
              </a:lnSpc>
              <a:buFont typeface="Arial"/>
              <a:buChar char="•"/>
            </a:pPr>
            <a:r>
              <a:rPr lang="en-US" sz="1800">
                <a:solidFill>
                  <a:srgbClr val="EEF2F5"/>
                </a:solidFill>
                <a:latin typeface="Poppins"/>
              </a:rPr>
              <a:t>Layer kedua: Conv2D dengan 32 filter ukuran (3, 3) dan aktivasi ReLU, diikuti oleh MaxPooling2D dengan ukuran pool (2, 2).</a:t>
            </a:r>
          </a:p>
          <a:p>
            <a:pPr>
              <a:lnSpc>
                <a:spcPts val="2880"/>
              </a:lnSpc>
            </a:pPr>
          </a:p>
        </p:txBody>
      </p:sp>
      <p:sp>
        <p:nvSpPr>
          <p:cNvPr name="TextBox 13" id="13"/>
          <p:cNvSpPr txBox="true"/>
          <p:nvPr/>
        </p:nvSpPr>
        <p:spPr>
          <a:xfrm rot="0">
            <a:off x="8884234" y="3479800"/>
            <a:ext cx="8956886" cy="2665730"/>
          </a:xfrm>
          <a:prstGeom prst="rect">
            <a:avLst/>
          </a:prstGeom>
        </p:spPr>
        <p:txBody>
          <a:bodyPr anchor="t" rtlCol="false" tIns="0" lIns="0" bIns="0" rIns="0">
            <a:spAutoFit/>
          </a:bodyPr>
          <a:lstStyle/>
          <a:p>
            <a:pPr>
              <a:lnSpc>
                <a:spcPts val="3039"/>
              </a:lnSpc>
            </a:pPr>
            <a:r>
              <a:rPr lang="en-US" sz="1899">
                <a:solidFill>
                  <a:srgbClr val="FFFFFF"/>
                </a:solidFill>
                <a:latin typeface="Poppins"/>
              </a:rPr>
              <a:t>2. Flat</a:t>
            </a:r>
            <a:r>
              <a:rPr lang="en-US" sz="1899">
                <a:solidFill>
                  <a:srgbClr val="FFFFFF"/>
                </a:solidFill>
                <a:latin typeface="Poppins"/>
              </a:rPr>
              <a:t>ten Layer (1 layer):</a:t>
            </a:r>
          </a:p>
          <a:p>
            <a:pPr marL="410209" indent="-205105" lvl="1">
              <a:lnSpc>
                <a:spcPts val="3039"/>
              </a:lnSpc>
              <a:buFont typeface="Arial"/>
              <a:buChar char="•"/>
            </a:pPr>
            <a:r>
              <a:rPr lang="en-US" sz="1899">
                <a:solidFill>
                  <a:srgbClr val="FFFFFF"/>
                </a:solidFill>
                <a:latin typeface="Poppins"/>
              </a:rPr>
              <a:t>Mengubah output dari layer sebelumnya menjadi array satu dimensi.</a:t>
            </a:r>
          </a:p>
          <a:p>
            <a:pPr>
              <a:lnSpc>
                <a:spcPts val="3039"/>
              </a:lnSpc>
            </a:pPr>
            <a:r>
              <a:rPr lang="en-US" sz="1899">
                <a:solidFill>
                  <a:srgbClr val="FFFFFF"/>
                </a:solidFill>
                <a:latin typeface="Poppins"/>
              </a:rPr>
              <a:t>3. </a:t>
            </a:r>
            <a:r>
              <a:rPr lang="en-US" sz="1899">
                <a:solidFill>
                  <a:srgbClr val="FFFFFF"/>
                </a:solidFill>
                <a:latin typeface="Poppins"/>
              </a:rPr>
              <a:t>Fully Connected Layers (2 layers):</a:t>
            </a:r>
          </a:p>
          <a:p>
            <a:pPr marL="410209" indent="-205105" lvl="1">
              <a:lnSpc>
                <a:spcPts val="3039"/>
              </a:lnSpc>
              <a:buFont typeface="Arial"/>
              <a:buChar char="•"/>
            </a:pPr>
            <a:r>
              <a:rPr lang="en-US" sz="1899">
                <a:solidFill>
                  <a:srgbClr val="FFFFFF"/>
                </a:solidFill>
                <a:latin typeface="Poppins"/>
              </a:rPr>
              <a:t>Layer kelima: Dense Layer dengan 128 node dan aktivasi ReLU.</a:t>
            </a:r>
          </a:p>
          <a:p>
            <a:pPr marL="410209" indent="-205105" lvl="1">
              <a:lnSpc>
                <a:spcPts val="3039"/>
              </a:lnSpc>
              <a:buFont typeface="Arial"/>
              <a:buChar char="•"/>
            </a:pPr>
            <a:r>
              <a:rPr lang="en-US" sz="1899">
                <a:solidFill>
                  <a:srgbClr val="FFFFFF"/>
                </a:solidFill>
                <a:latin typeface="Poppins"/>
              </a:rPr>
              <a:t>Layer keenam: Dense Layer dengan 8 node (output layer) dan aktivasi softmax.</a:t>
            </a:r>
          </a:p>
          <a:p>
            <a:pPr>
              <a:lnSpc>
                <a:spcPts val="3039"/>
              </a:lnSpc>
            </a:pPr>
          </a:p>
        </p:txBody>
      </p:sp>
      <p:sp>
        <p:nvSpPr>
          <p:cNvPr name="TextBox 14" id="14"/>
          <p:cNvSpPr txBox="true"/>
          <p:nvPr/>
        </p:nvSpPr>
        <p:spPr>
          <a:xfrm rot="0">
            <a:off x="10682111" y="8505825"/>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JUMLAH TOTAL BOBOT (WEIGHTS)</a:t>
            </a:r>
          </a:p>
        </p:txBody>
      </p:sp>
      <p:sp>
        <p:nvSpPr>
          <p:cNvPr name="TextBox 15" id="15"/>
          <p:cNvSpPr txBox="true"/>
          <p:nvPr/>
        </p:nvSpPr>
        <p:spPr>
          <a:xfrm rot="0">
            <a:off x="10731782" y="7439977"/>
            <a:ext cx="6409167" cy="1442085"/>
          </a:xfrm>
          <a:prstGeom prst="rect">
            <a:avLst/>
          </a:prstGeom>
        </p:spPr>
        <p:txBody>
          <a:bodyPr anchor="t" rtlCol="false" tIns="0" lIns="0" bIns="0" rIns="0">
            <a:spAutoFit/>
          </a:bodyPr>
          <a:lstStyle/>
          <a:p>
            <a:pPr>
              <a:lnSpc>
                <a:spcPts val="2880"/>
              </a:lnSpc>
            </a:pPr>
            <a:r>
              <a:rPr lang="en-US" sz="1800">
                <a:solidFill>
                  <a:srgbClr val="EEF2F5"/>
                </a:solidFill>
                <a:latin typeface="Poppins"/>
              </a:rPr>
              <a:t>Jumlah total hidden nodes adalah </a:t>
            </a:r>
          </a:p>
          <a:p>
            <a:pPr>
              <a:lnSpc>
                <a:spcPts val="2880"/>
              </a:lnSpc>
            </a:pPr>
            <a:r>
              <a:rPr lang="en-US" sz="1800">
                <a:solidFill>
                  <a:srgbClr val="EEF2F5"/>
                </a:solidFill>
                <a:latin typeface="Poppins"/>
              </a:rPr>
              <a:t>32 + 0 + 32 + 0 + 41,472 + 128 = 41.664</a:t>
            </a:r>
          </a:p>
          <a:p>
            <a:pPr>
              <a:lnSpc>
                <a:spcPts val="2880"/>
              </a:lnSpc>
            </a:pPr>
          </a:p>
          <a:p>
            <a:pPr>
              <a:lnSpc>
                <a:spcPts val="2880"/>
              </a:lnSpc>
            </a:pPr>
          </a:p>
        </p:txBody>
      </p:sp>
      <p:sp>
        <p:nvSpPr>
          <p:cNvPr name="TextBox 16" id="16"/>
          <p:cNvSpPr txBox="true"/>
          <p:nvPr/>
        </p:nvSpPr>
        <p:spPr>
          <a:xfrm rot="0">
            <a:off x="1221496" y="6430353"/>
            <a:ext cx="5933087" cy="2600325"/>
          </a:xfrm>
          <a:prstGeom prst="rect">
            <a:avLst/>
          </a:prstGeom>
        </p:spPr>
        <p:txBody>
          <a:bodyPr anchor="t" rtlCol="false" tIns="0" lIns="0" bIns="0" rIns="0">
            <a:spAutoFit/>
          </a:bodyPr>
          <a:lstStyle/>
          <a:p>
            <a:pPr>
              <a:lnSpc>
                <a:spcPts val="6719"/>
              </a:lnSpc>
            </a:pPr>
            <a:r>
              <a:rPr lang="en-US" sz="5599">
                <a:solidFill>
                  <a:srgbClr val="101010"/>
                </a:solidFill>
                <a:latin typeface="Poppins Bold"/>
              </a:rPr>
              <a:t>Exploring Neural Network Architecture</a:t>
            </a:r>
          </a:p>
        </p:txBody>
      </p:sp>
      <p:sp>
        <p:nvSpPr>
          <p:cNvPr name="Freeform 17" id="17"/>
          <p:cNvSpPr/>
          <p:nvPr/>
        </p:nvSpPr>
        <p:spPr>
          <a:xfrm flipH="true" flipV="false" rot="0">
            <a:off x="-2861667" y="-805804"/>
            <a:ext cx="8166327" cy="6636996"/>
          </a:xfrm>
          <a:custGeom>
            <a:avLst/>
            <a:gdLst/>
            <a:ahLst/>
            <a:cxnLst/>
            <a:rect r="r" b="b" t="t" l="l"/>
            <a:pathLst>
              <a:path h="6636996" w="8166327">
                <a:moveTo>
                  <a:pt x="8166327" y="0"/>
                </a:moveTo>
                <a:lnTo>
                  <a:pt x="0" y="0"/>
                </a:lnTo>
                <a:lnTo>
                  <a:pt x="0" y="6636996"/>
                </a:lnTo>
                <a:lnTo>
                  <a:pt x="8166327" y="6636996"/>
                </a:lnTo>
                <a:lnTo>
                  <a:pt x="8166327"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0682111" y="6996112"/>
            <a:ext cx="5969920" cy="424815"/>
          </a:xfrm>
          <a:prstGeom prst="rect">
            <a:avLst/>
          </a:prstGeom>
        </p:spPr>
        <p:txBody>
          <a:bodyPr anchor="t" rtlCol="false" tIns="0" lIns="0" bIns="0" rIns="0">
            <a:spAutoFit/>
          </a:bodyPr>
          <a:lstStyle/>
          <a:p>
            <a:pPr>
              <a:lnSpc>
                <a:spcPts val="3360"/>
              </a:lnSpc>
            </a:pPr>
            <a:r>
              <a:rPr lang="en-US" sz="2400">
                <a:solidFill>
                  <a:srgbClr val="FFFFFF"/>
                </a:solidFill>
                <a:latin typeface="Poppins Bold"/>
              </a:rPr>
              <a:t>JUMLAH TOTAL HIDDEN NODE: 41.664</a:t>
            </a:r>
          </a:p>
        </p:txBody>
      </p:sp>
      <p:sp>
        <p:nvSpPr>
          <p:cNvPr name="TextBox 19" id="19"/>
          <p:cNvSpPr txBox="true"/>
          <p:nvPr/>
        </p:nvSpPr>
        <p:spPr>
          <a:xfrm rot="0">
            <a:off x="10731782" y="8891587"/>
            <a:ext cx="6409167" cy="1080135"/>
          </a:xfrm>
          <a:prstGeom prst="rect">
            <a:avLst/>
          </a:prstGeom>
        </p:spPr>
        <p:txBody>
          <a:bodyPr anchor="t" rtlCol="false" tIns="0" lIns="0" bIns="0" rIns="0">
            <a:spAutoFit/>
          </a:bodyPr>
          <a:lstStyle/>
          <a:p>
            <a:pPr>
              <a:lnSpc>
                <a:spcPts val="2880"/>
              </a:lnSpc>
            </a:pPr>
            <a:r>
              <a:rPr lang="en-US" sz="1800">
                <a:solidFill>
                  <a:srgbClr val="EEF2F5"/>
                </a:solidFill>
                <a:latin typeface="Poppins"/>
              </a:rPr>
              <a:t>Jumlah Total Bobot (Weight): 896 (dari Conv2D pertama) + 9248 (dari Conv2D kedua) + 5,308,544 (dari Dense) + 1032 (dari Dense_1) = 5,319,720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1C42"/>
        </a:solidFill>
      </p:bgPr>
    </p:bg>
    <p:spTree>
      <p:nvGrpSpPr>
        <p:cNvPr id="1" name=""/>
        <p:cNvGrpSpPr/>
        <p:nvPr/>
      </p:nvGrpSpPr>
      <p:grpSpPr>
        <a:xfrm>
          <a:off x="0" y="0"/>
          <a:ext cx="0" cy="0"/>
          <a:chOff x="0" y="0"/>
          <a:chExt cx="0" cy="0"/>
        </a:xfrm>
      </p:grpSpPr>
      <p:sp>
        <p:nvSpPr>
          <p:cNvPr name="AutoShape 2" id="2"/>
          <p:cNvSpPr/>
          <p:nvPr/>
        </p:nvSpPr>
        <p:spPr>
          <a:xfrm rot="0">
            <a:off x="1028700" y="601417"/>
            <a:ext cx="16230600" cy="0"/>
          </a:xfrm>
          <a:prstGeom prst="line">
            <a:avLst/>
          </a:prstGeom>
          <a:ln cap="flat" w="19050">
            <a:solidFill>
              <a:srgbClr val="D9D9D9"/>
            </a:solidFill>
            <a:prstDash val="solid"/>
            <a:headEnd type="none" len="sm" w="sm"/>
            <a:tailEnd type="none" len="sm" w="sm"/>
          </a:ln>
        </p:spPr>
      </p:sp>
      <p:sp>
        <p:nvSpPr>
          <p:cNvPr name="Freeform 3" id="3"/>
          <p:cNvSpPr/>
          <p:nvPr/>
        </p:nvSpPr>
        <p:spPr>
          <a:xfrm flipH="false" flipV="false" rot="0">
            <a:off x="-2312988" y="5675340"/>
            <a:ext cx="9005307" cy="6565688"/>
          </a:xfrm>
          <a:custGeom>
            <a:avLst/>
            <a:gdLst/>
            <a:ahLst/>
            <a:cxnLst/>
            <a:rect r="r" b="b" t="t" l="l"/>
            <a:pathLst>
              <a:path h="6565688" w="9005307">
                <a:moveTo>
                  <a:pt x="0" y="0"/>
                </a:moveTo>
                <a:lnTo>
                  <a:pt x="9005308" y="0"/>
                </a:lnTo>
                <a:lnTo>
                  <a:pt x="9005308" y="6565688"/>
                </a:lnTo>
                <a:lnTo>
                  <a:pt x="0" y="656568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5400000">
            <a:off x="-1974906" y="1974906"/>
            <a:ext cx="4238545" cy="288733"/>
            <a:chOff x="0" y="0"/>
            <a:chExt cx="1116325" cy="76045"/>
          </a:xfrm>
        </p:grpSpPr>
        <p:sp>
          <p:nvSpPr>
            <p:cNvPr name="Freeform 5" id="5"/>
            <p:cNvSpPr/>
            <p:nvPr/>
          </p:nvSpPr>
          <p:spPr>
            <a:xfrm flipH="false" flipV="false" rot="0">
              <a:off x="0" y="0"/>
              <a:ext cx="1116324" cy="76045"/>
            </a:xfrm>
            <a:custGeom>
              <a:avLst/>
              <a:gdLst/>
              <a:ahLst/>
              <a:cxnLst/>
              <a:rect r="r" b="b" t="t" l="l"/>
              <a:pathLst>
                <a:path h="76045" w="1116324">
                  <a:moveTo>
                    <a:pt x="0" y="0"/>
                  </a:moveTo>
                  <a:lnTo>
                    <a:pt x="1116324" y="0"/>
                  </a:lnTo>
                  <a:lnTo>
                    <a:pt x="1116324" y="76045"/>
                  </a:lnTo>
                  <a:lnTo>
                    <a:pt x="0" y="76045"/>
                  </a:lnTo>
                  <a:close/>
                </a:path>
              </a:pathLst>
            </a:custGeom>
            <a:solidFill>
              <a:srgbClr val="3DCAB1"/>
            </a:solidFill>
          </p:spPr>
        </p:sp>
        <p:sp>
          <p:nvSpPr>
            <p:cNvPr name="TextBox 6" id="6"/>
            <p:cNvSpPr txBox="true"/>
            <p:nvPr/>
          </p:nvSpPr>
          <p:spPr>
            <a:xfrm>
              <a:off x="0" y="-38100"/>
              <a:ext cx="1116325" cy="114145"/>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678913" y="1028700"/>
            <a:ext cx="8652977" cy="7929484"/>
          </a:xfrm>
          <a:custGeom>
            <a:avLst/>
            <a:gdLst/>
            <a:ahLst/>
            <a:cxnLst/>
            <a:rect r="r" b="b" t="t" l="l"/>
            <a:pathLst>
              <a:path h="7929484" w="8652977">
                <a:moveTo>
                  <a:pt x="0" y="0"/>
                </a:moveTo>
                <a:lnTo>
                  <a:pt x="8652978" y="0"/>
                </a:lnTo>
                <a:lnTo>
                  <a:pt x="8652978" y="7929484"/>
                </a:lnTo>
                <a:lnTo>
                  <a:pt x="0" y="7929484"/>
                </a:lnTo>
                <a:lnTo>
                  <a:pt x="0" y="0"/>
                </a:lnTo>
                <a:close/>
              </a:path>
            </a:pathLst>
          </a:custGeom>
          <a:blipFill>
            <a:blip r:embed="rId4"/>
            <a:stretch>
              <a:fillRect l="0" t="0" r="0" b="0"/>
            </a:stretch>
          </a:blipFill>
        </p:spPr>
      </p:sp>
      <p:sp>
        <p:nvSpPr>
          <p:cNvPr name="TextBox 8" id="8"/>
          <p:cNvSpPr txBox="true"/>
          <p:nvPr/>
        </p:nvSpPr>
        <p:spPr>
          <a:xfrm rot="0">
            <a:off x="1712082" y="3333670"/>
            <a:ext cx="4980238" cy="1752600"/>
          </a:xfrm>
          <a:prstGeom prst="rect">
            <a:avLst/>
          </a:prstGeom>
        </p:spPr>
        <p:txBody>
          <a:bodyPr anchor="t" rtlCol="false" tIns="0" lIns="0" bIns="0" rIns="0">
            <a:spAutoFit/>
          </a:bodyPr>
          <a:lstStyle/>
          <a:p>
            <a:pPr>
              <a:lnSpc>
                <a:spcPts val="6719"/>
              </a:lnSpc>
            </a:pPr>
            <a:r>
              <a:rPr lang="en-US" sz="5599">
                <a:solidFill>
                  <a:srgbClr val="FFFFFF"/>
                </a:solidFill>
                <a:latin typeface="Poppins Bold"/>
              </a:rPr>
              <a:t>OUTPUT DARI MODEL CNN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DAF1QWdghrQ</dc:identifier>
  <dcterms:modified xsi:type="dcterms:W3CDTF">2011-08-01T06:04:30Z</dcterms:modified>
  <cp:revision>1</cp:revision>
  <dc:title>IMPLEMENTASI JARINGAN SARAF</dc:title>
</cp:coreProperties>
</file>